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56" r:id="rId5"/>
    <p:sldId id="257" r:id="rId6"/>
    <p:sldId id="269" r:id="rId7"/>
    <p:sldId id="258" r:id="rId8"/>
    <p:sldId id="25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94" r:id="rId26"/>
    <p:sldId id="286" r:id="rId27"/>
    <p:sldId id="287" r:id="rId28"/>
    <p:sldId id="288" r:id="rId29"/>
    <p:sldId id="289" r:id="rId30"/>
    <p:sldId id="290" r:id="rId31"/>
    <p:sldId id="291" r:id="rId32"/>
    <p:sldId id="292" r:id="rId33"/>
    <p:sldId id="293" r:id="rId34"/>
    <p:sldId id="295" r:id="rId35"/>
    <p:sldId id="263" r:id="rId36"/>
    <p:sldId id="296" r:id="rId37"/>
    <p:sldId id="302" r:id="rId38"/>
    <p:sldId id="297" r:id="rId39"/>
    <p:sldId id="298" r:id="rId40"/>
    <p:sldId id="299" r:id="rId41"/>
    <p:sldId id="300" r:id="rId42"/>
    <p:sldId id="301" r:id="rId43"/>
    <p:sldId id="265" r:id="rId4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291" autoAdjust="0"/>
  </p:normalViewPr>
  <p:slideViewPr>
    <p:cSldViewPr snapToGrid="0" showGuides="1">
      <p:cViewPr varScale="1">
        <p:scale>
          <a:sx n="66" d="100"/>
          <a:sy n="66" d="100"/>
        </p:scale>
        <p:origin x="660" y="44"/>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10/14/2022</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10/14/2022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9.xml"/><Relationship Id="rId7" Type="http://schemas.openxmlformats.org/officeDocument/2006/relationships/slide" Target="slide3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slide" Target="slide20.xml"/><Relationship Id="rId4" Type="http://schemas.openxmlformats.org/officeDocument/2006/relationships/slide" Target="slide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5.xml"/><Relationship Id="rId1" Type="http://schemas.openxmlformats.org/officeDocument/2006/relationships/slideLayout" Target="../slideLayouts/slideLayout8.xml"/><Relationship Id="rId5" Type="http://schemas.openxmlformats.org/officeDocument/2006/relationships/slide" Target="slide27.xml"/><Relationship Id="rId4" Type="http://schemas.openxmlformats.org/officeDocument/2006/relationships/slide" Target="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October</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2022</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452387" y="2107415"/>
            <a:ext cx="11328935" cy="2281355"/>
          </a:xfrm>
        </p:spPr>
        <p:txBody>
          <a:bodyPr/>
          <a:lstStyle/>
          <a:p>
            <a:r>
              <a:rPr lang="en-ID" sz="7200" dirty="0"/>
              <a:t>Bike-Share Navigate Speedy Success Capstone Project</a:t>
            </a:r>
            <a:endParaRPr lang="ru-RU" sz="7200"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ANGGI FIRDIAN SAPUTRA</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normAutofit/>
          </a:bodyPr>
          <a:lstStyle/>
          <a:p>
            <a:pPr algn="l"/>
            <a:r>
              <a:rPr lang="en-ID" b="1" i="0" dirty="0">
                <a:effectLst/>
                <a:latin typeface="-apple-system"/>
              </a:rPr>
              <a:t>Deliverables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59298" y="2195495"/>
            <a:ext cx="5288963" cy="3922989"/>
          </a:xfrm>
        </p:spPr>
        <p:txBody>
          <a:bodyPr>
            <a:noAutofit/>
          </a:bodyPr>
          <a:lstStyle/>
          <a:p>
            <a:pPr marL="342900" indent="-342900" algn="just">
              <a:buFont typeface="+mj-lt"/>
              <a:buAutoNum type="arabicPeriod"/>
            </a:pPr>
            <a:r>
              <a:rPr lang="en-US" sz="2000" dirty="0"/>
              <a:t>The dataset will be used is </a:t>
            </a:r>
            <a:r>
              <a:rPr lang="en-US" sz="2000" dirty="0" err="1"/>
              <a:t>Cyclistic’s</a:t>
            </a:r>
            <a:r>
              <a:rPr lang="en-US" sz="2000" dirty="0"/>
              <a:t> historical trip data</a:t>
            </a:r>
          </a:p>
          <a:p>
            <a:pPr marL="342900" indent="-342900" algn="just">
              <a:buFont typeface="+mj-lt"/>
              <a:buAutoNum type="arabicPeriod"/>
            </a:pPr>
            <a:r>
              <a:rPr lang="en-US" sz="2000" dirty="0"/>
              <a:t>The datasets have a different name because </a:t>
            </a:r>
            <a:r>
              <a:rPr lang="en-US" sz="2000" dirty="0" err="1"/>
              <a:t>Cyclistic</a:t>
            </a:r>
            <a:r>
              <a:rPr lang="en-US" sz="2000" dirty="0"/>
              <a:t> is a fictional company</a:t>
            </a:r>
          </a:p>
          <a:p>
            <a:pPr marL="342900" indent="-342900" algn="just">
              <a:buFont typeface="+mj-lt"/>
              <a:buAutoNum type="arabicPeriod"/>
            </a:pPr>
            <a:r>
              <a:rPr lang="en-US" sz="2000" dirty="0"/>
              <a:t>The data has been made available by</a:t>
            </a:r>
          </a:p>
          <a:p>
            <a:pPr marL="342900" indent="-342900" algn="just">
              <a:buFont typeface="+mj-lt"/>
              <a:buAutoNum type="arabicPeriod"/>
            </a:pPr>
            <a:r>
              <a:rPr lang="en-US" sz="2000" dirty="0"/>
              <a:t>Motivate International Inc</a:t>
            </a:r>
          </a:p>
          <a:p>
            <a:pPr marL="342900" indent="-342900" algn="just">
              <a:buFont typeface="+mj-lt"/>
              <a:buAutoNum type="arabicPeriod"/>
            </a:pPr>
            <a:r>
              <a:rPr lang="en-US" sz="2000" dirty="0"/>
              <a:t>Data-privacy issues prohibit from using riders’ personally identifiable information. This means that would not be able to connect pass purchases to credit card numbers to determine if casual riders live in the </a:t>
            </a:r>
            <a:r>
              <a:rPr lang="en-US" sz="2000" dirty="0" err="1"/>
              <a:t>Cyclistic</a:t>
            </a:r>
            <a:r>
              <a:rPr lang="en-US" sz="2000" dirty="0"/>
              <a:t> service area or if they have purchased multiple single passes.</a:t>
            </a: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PREPARE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10</a:t>
            </a:fld>
            <a:endParaRPr lang="en-US" dirty="0"/>
          </a:p>
        </p:txBody>
      </p:sp>
    </p:spTree>
    <p:extLst>
      <p:ext uri="{BB962C8B-B14F-4D97-AF65-F5344CB8AC3E}">
        <p14:creationId xmlns:p14="http://schemas.microsoft.com/office/powerpoint/2010/main" val="1014872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normAutofit/>
          </a:bodyPr>
          <a:lstStyle/>
          <a:p>
            <a:r>
              <a:rPr lang="en-US" dirty="0"/>
              <a:t>Is Data ROCCC?</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838200" y="2897624"/>
            <a:ext cx="11183754" cy="2840447"/>
          </a:xfrm>
          <a:solidFill>
            <a:schemeClr val="tx1">
              <a:alpha val="53000"/>
            </a:schemeClr>
          </a:solidFill>
        </p:spPr>
        <p:txBody>
          <a:bodyPr>
            <a:noAutofit/>
          </a:bodyPr>
          <a:lstStyle/>
          <a:p>
            <a:pPr algn="l">
              <a:buFont typeface="+mj-lt"/>
              <a:buAutoNum type="arabicPeriod"/>
            </a:pPr>
            <a:r>
              <a:rPr lang="en-US" sz="2400" b="1" i="0" dirty="0">
                <a:effectLst/>
                <a:latin typeface="-apple-system"/>
              </a:rPr>
              <a:t> R</a:t>
            </a:r>
            <a:r>
              <a:rPr lang="en-US" sz="2400" b="0" i="0" dirty="0">
                <a:effectLst/>
                <a:latin typeface="-apple-system"/>
              </a:rPr>
              <a:t>eliable - High - Reliable as it has 5595063 data</a:t>
            </a:r>
          </a:p>
          <a:p>
            <a:pPr algn="l">
              <a:buFont typeface="+mj-lt"/>
              <a:buAutoNum type="arabicPeriod"/>
            </a:pPr>
            <a:r>
              <a:rPr lang="en-US" sz="2400" b="1" i="0" dirty="0">
                <a:effectLst/>
                <a:latin typeface="-apple-system"/>
              </a:rPr>
              <a:t> O</a:t>
            </a:r>
            <a:r>
              <a:rPr lang="en-US" sz="2400" b="0" i="0" dirty="0">
                <a:effectLst/>
                <a:latin typeface="-apple-system"/>
              </a:rPr>
              <a:t>riginal - High - The data has been made available by Motivate International Inc. under license</a:t>
            </a:r>
          </a:p>
          <a:p>
            <a:pPr algn="l">
              <a:buFont typeface="+mj-lt"/>
              <a:buAutoNum type="arabicPeriod"/>
            </a:pPr>
            <a:r>
              <a:rPr lang="en-US" sz="2400" dirty="0">
                <a:latin typeface="-apple-system"/>
              </a:rPr>
              <a:t> </a:t>
            </a:r>
            <a:r>
              <a:rPr lang="en-US" sz="2400" b="1" i="0" dirty="0">
                <a:effectLst/>
                <a:latin typeface="-apple-system"/>
              </a:rPr>
              <a:t>C</a:t>
            </a:r>
            <a:r>
              <a:rPr lang="en-US" sz="2400" b="0" i="0" dirty="0">
                <a:effectLst/>
                <a:latin typeface="-apple-system"/>
              </a:rPr>
              <a:t>omprehensive - Med - Parameters match most of </a:t>
            </a:r>
            <a:r>
              <a:rPr lang="en-ID" sz="2400" dirty="0" err="1"/>
              <a:t>Cyclistic</a:t>
            </a:r>
            <a:r>
              <a:rPr lang="en-ID" sz="2400" dirty="0"/>
              <a:t> bikes user </a:t>
            </a:r>
            <a:r>
              <a:rPr lang="en-US" sz="2400" b="0" i="0" dirty="0">
                <a:effectLst/>
                <a:latin typeface="-apple-system"/>
              </a:rPr>
              <a:t>parameters</a:t>
            </a:r>
          </a:p>
          <a:p>
            <a:pPr algn="l">
              <a:buFont typeface="+mj-lt"/>
              <a:buAutoNum type="arabicPeriod"/>
            </a:pPr>
            <a:r>
              <a:rPr lang="en-US" sz="2400" b="1" i="0" dirty="0">
                <a:effectLst/>
                <a:latin typeface="-apple-system"/>
              </a:rPr>
              <a:t> C</a:t>
            </a:r>
            <a:r>
              <a:rPr lang="en-US" sz="2400" b="0" i="0" dirty="0">
                <a:effectLst/>
                <a:latin typeface="-apple-system"/>
              </a:rPr>
              <a:t>urrent – High - Data is 1 year old and it is </a:t>
            </a:r>
            <a:r>
              <a:rPr lang="en-US" sz="2400" dirty="0">
                <a:latin typeface="-apple-system"/>
              </a:rPr>
              <a:t>still </a:t>
            </a:r>
            <a:r>
              <a:rPr lang="en-US" sz="2400" b="0" i="0" dirty="0">
                <a:effectLst/>
                <a:latin typeface="-apple-system"/>
              </a:rPr>
              <a:t>relevant</a:t>
            </a:r>
          </a:p>
          <a:p>
            <a:pPr>
              <a:buFont typeface="+mj-lt"/>
              <a:buAutoNum type="arabicPeriod"/>
            </a:pPr>
            <a:r>
              <a:rPr lang="en-US" sz="2400" b="1" i="0" dirty="0">
                <a:effectLst/>
                <a:latin typeface="-apple-system"/>
              </a:rPr>
              <a:t> C</a:t>
            </a:r>
            <a:r>
              <a:rPr lang="en-US" sz="2400" b="0" i="0" dirty="0">
                <a:effectLst/>
                <a:latin typeface="-apple-system"/>
              </a:rPr>
              <a:t>ited - High - Data collected from the company Motivate International Inc. and under license</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PREPARE</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11</a:t>
            </a:fld>
            <a:endParaRPr lang="en-US" dirty="0"/>
          </a:p>
        </p:txBody>
      </p:sp>
      <p:sp>
        <p:nvSpPr>
          <p:cNvPr id="5" name="TextBox 4">
            <a:extLst>
              <a:ext uri="{FF2B5EF4-FFF2-40B4-BE49-F238E27FC236}">
                <a16:creationId xmlns:a16="http://schemas.microsoft.com/office/drawing/2014/main" id="{9DB89E05-09D6-1C44-03EE-E1EE9278CA18}"/>
              </a:ext>
            </a:extLst>
          </p:cNvPr>
          <p:cNvSpPr txBox="1"/>
          <p:nvPr/>
        </p:nvSpPr>
        <p:spPr>
          <a:xfrm>
            <a:off x="838200" y="2021306"/>
            <a:ext cx="10856495" cy="830997"/>
          </a:xfrm>
          <a:prstGeom prst="rect">
            <a:avLst/>
          </a:prstGeom>
          <a:noFill/>
        </p:spPr>
        <p:txBody>
          <a:bodyPr wrap="square" rtlCol="0">
            <a:spAutoFit/>
          </a:bodyPr>
          <a:lstStyle/>
          <a:p>
            <a:pPr algn="l"/>
            <a:r>
              <a:rPr lang="en-US" sz="2400" b="0" i="0" dirty="0">
                <a:solidFill>
                  <a:schemeClr val="bg1"/>
                </a:solidFill>
                <a:effectLst/>
              </a:rPr>
              <a:t>A good data source is </a:t>
            </a:r>
            <a:r>
              <a:rPr lang="en-US" sz="2400" b="1" i="0" dirty="0">
                <a:solidFill>
                  <a:schemeClr val="bg1"/>
                </a:solidFill>
                <a:effectLst/>
              </a:rPr>
              <a:t>ROCCC</a:t>
            </a:r>
            <a:r>
              <a:rPr lang="en-US" sz="2400" b="0" i="0" dirty="0">
                <a:solidFill>
                  <a:schemeClr val="bg1"/>
                </a:solidFill>
                <a:effectLst/>
              </a:rPr>
              <a:t> which stands for </a:t>
            </a:r>
            <a:r>
              <a:rPr lang="en-US" sz="2400" b="1" i="0" dirty="0">
                <a:solidFill>
                  <a:schemeClr val="bg1"/>
                </a:solidFill>
                <a:effectLst/>
              </a:rPr>
              <a:t>R</a:t>
            </a:r>
            <a:r>
              <a:rPr lang="en-US" sz="2400" b="0" i="0" dirty="0">
                <a:solidFill>
                  <a:schemeClr val="bg1"/>
                </a:solidFill>
                <a:effectLst/>
              </a:rPr>
              <a:t>eliable, </a:t>
            </a:r>
            <a:r>
              <a:rPr lang="en-US" sz="2400" b="1" i="0" dirty="0">
                <a:solidFill>
                  <a:schemeClr val="bg1"/>
                </a:solidFill>
                <a:effectLst/>
              </a:rPr>
              <a:t>O</a:t>
            </a:r>
            <a:r>
              <a:rPr lang="en-US" sz="2400" b="0" i="0" dirty="0">
                <a:solidFill>
                  <a:schemeClr val="bg1"/>
                </a:solidFill>
                <a:effectLst/>
              </a:rPr>
              <a:t>riginal, </a:t>
            </a:r>
            <a:r>
              <a:rPr lang="en-US" sz="2400" b="1" i="0" dirty="0">
                <a:solidFill>
                  <a:schemeClr val="bg1"/>
                </a:solidFill>
                <a:effectLst/>
              </a:rPr>
              <a:t>C</a:t>
            </a:r>
            <a:r>
              <a:rPr lang="en-US" sz="2400" b="0" i="0" dirty="0">
                <a:solidFill>
                  <a:schemeClr val="bg1"/>
                </a:solidFill>
                <a:effectLst/>
              </a:rPr>
              <a:t>omprehensive, </a:t>
            </a:r>
            <a:r>
              <a:rPr lang="en-US" sz="2400" b="1" i="0" dirty="0">
                <a:solidFill>
                  <a:schemeClr val="bg1"/>
                </a:solidFill>
                <a:effectLst/>
              </a:rPr>
              <a:t>C</a:t>
            </a:r>
            <a:r>
              <a:rPr lang="en-US" sz="2400" b="0" i="0" dirty="0">
                <a:solidFill>
                  <a:schemeClr val="bg1"/>
                </a:solidFill>
                <a:effectLst/>
              </a:rPr>
              <a:t>urrent, and </a:t>
            </a:r>
            <a:r>
              <a:rPr lang="en-US" sz="2400" b="1" i="0" dirty="0">
                <a:solidFill>
                  <a:schemeClr val="bg1"/>
                </a:solidFill>
                <a:effectLst/>
              </a:rPr>
              <a:t>C</a:t>
            </a:r>
            <a:r>
              <a:rPr lang="en-US" sz="2400" b="0" i="0" dirty="0">
                <a:solidFill>
                  <a:schemeClr val="bg1"/>
                </a:solidFill>
                <a:effectLst/>
              </a:rPr>
              <a:t>ited.</a:t>
            </a:r>
          </a:p>
        </p:txBody>
      </p:sp>
    </p:spTree>
    <p:extLst>
      <p:ext uri="{BB962C8B-B14F-4D97-AF65-F5344CB8AC3E}">
        <p14:creationId xmlns:p14="http://schemas.microsoft.com/office/powerpoint/2010/main" val="1287267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41248" y="1093460"/>
            <a:ext cx="5716764" cy="782638"/>
          </a:xfrm>
        </p:spPr>
        <p:txBody>
          <a:bodyPr>
            <a:normAutofit fontScale="90000"/>
          </a:bodyPr>
          <a:lstStyle/>
          <a:p>
            <a:pPr algn="l"/>
            <a:r>
              <a:rPr lang="en-ID" b="1" i="0" dirty="0">
                <a:effectLst/>
                <a:latin typeface="-apple-system"/>
              </a:rPr>
              <a:t>Data Selection For Use</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907982" y="2270568"/>
            <a:ext cx="8187891" cy="782639"/>
          </a:xfrm>
        </p:spPr>
        <p:txBody>
          <a:bodyPr>
            <a:noAutofit/>
          </a:bodyPr>
          <a:lstStyle/>
          <a:p>
            <a:pPr algn="just"/>
            <a:r>
              <a:rPr lang="en-US" sz="2400" dirty="0"/>
              <a:t>202101-divvy-tripdata.csv until 202112-divvy-tripdata.csv</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PREPARE</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Tree>
    <p:extLst>
      <p:ext uri="{BB962C8B-B14F-4D97-AF65-F5344CB8AC3E}">
        <p14:creationId xmlns:p14="http://schemas.microsoft.com/office/powerpoint/2010/main" val="1169793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3112168" y="1148025"/>
            <a:ext cx="5967664" cy="4253535"/>
          </a:xfrm>
        </p:spPr>
        <p:txBody>
          <a:bodyPr>
            <a:noAutofit/>
          </a:bodyPr>
          <a:lstStyle/>
          <a:p>
            <a:r>
              <a:rPr lang="en-US" sz="6600" dirty="0"/>
              <a:t>PROCESS IN R</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13</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PROCESS</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Lorem ipsum dolor sit amet, consectetuer adipiscing elit</a:t>
            </a:r>
          </a:p>
        </p:txBody>
      </p:sp>
    </p:spTree>
    <p:extLst>
      <p:ext uri="{BB962C8B-B14F-4D97-AF65-F5344CB8AC3E}">
        <p14:creationId xmlns:p14="http://schemas.microsoft.com/office/powerpoint/2010/main" val="2289441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65071" y="978496"/>
            <a:ext cx="5285914" cy="782638"/>
          </a:xfrm>
        </p:spPr>
        <p:txBody>
          <a:bodyPr>
            <a:normAutofit fontScale="90000"/>
          </a:bodyPr>
          <a:lstStyle/>
          <a:p>
            <a:pPr algn="l"/>
            <a:r>
              <a:rPr lang="en-ID" b="1" i="0" dirty="0">
                <a:effectLst/>
                <a:latin typeface="-apple-system"/>
              </a:rPr>
              <a:t>Install Packages and Insert Library</a:t>
            </a: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PROCESS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838200" y="1985369"/>
            <a:ext cx="6097604" cy="4031873"/>
          </a:xfrm>
          <a:prstGeom prst="rect">
            <a:avLst/>
          </a:prstGeom>
          <a:noFill/>
        </p:spPr>
        <p:txBody>
          <a:bodyPr wrap="square">
            <a:spAutoFit/>
          </a:bodyPr>
          <a:lstStyle/>
          <a:p>
            <a:r>
              <a:rPr lang="en-ID" sz="3200" dirty="0">
                <a:solidFill>
                  <a:schemeClr val="bg1"/>
                </a:solidFill>
              </a:rPr>
              <a:t>#Install Packages</a:t>
            </a:r>
          </a:p>
          <a:p>
            <a:r>
              <a:rPr lang="en-ID" sz="3200" dirty="0" err="1">
                <a:solidFill>
                  <a:schemeClr val="bg1"/>
                </a:solidFill>
              </a:rPr>
              <a:t>install.packages</a:t>
            </a:r>
            <a:r>
              <a:rPr lang="en-ID" sz="3200" dirty="0">
                <a:solidFill>
                  <a:schemeClr val="bg1"/>
                </a:solidFill>
              </a:rPr>
              <a:t>('janitor')</a:t>
            </a:r>
          </a:p>
          <a:p>
            <a:r>
              <a:rPr lang="en-ID" sz="3200" dirty="0" err="1">
                <a:solidFill>
                  <a:schemeClr val="bg1"/>
                </a:solidFill>
              </a:rPr>
              <a:t>install.packages</a:t>
            </a:r>
            <a:r>
              <a:rPr lang="en-ID" sz="3200" dirty="0">
                <a:solidFill>
                  <a:schemeClr val="bg1"/>
                </a:solidFill>
              </a:rPr>
              <a:t>('</a:t>
            </a:r>
            <a:r>
              <a:rPr lang="en-ID" sz="3200" dirty="0" err="1">
                <a:solidFill>
                  <a:schemeClr val="bg1"/>
                </a:solidFill>
              </a:rPr>
              <a:t>skimr</a:t>
            </a:r>
            <a:r>
              <a:rPr lang="en-ID" sz="3200" dirty="0">
                <a:solidFill>
                  <a:schemeClr val="bg1"/>
                </a:solidFill>
              </a:rPr>
              <a:t>')</a:t>
            </a:r>
          </a:p>
          <a:p>
            <a:r>
              <a:rPr lang="en-ID" sz="3200" dirty="0" err="1">
                <a:solidFill>
                  <a:schemeClr val="bg1"/>
                </a:solidFill>
              </a:rPr>
              <a:t>install.packages</a:t>
            </a:r>
            <a:r>
              <a:rPr lang="en-ID" sz="3200" dirty="0">
                <a:solidFill>
                  <a:schemeClr val="bg1"/>
                </a:solidFill>
              </a:rPr>
              <a:t>('here')</a:t>
            </a:r>
          </a:p>
          <a:p>
            <a:r>
              <a:rPr lang="en-ID" sz="3200" dirty="0" err="1">
                <a:solidFill>
                  <a:schemeClr val="bg1"/>
                </a:solidFill>
              </a:rPr>
              <a:t>install.packages</a:t>
            </a:r>
            <a:r>
              <a:rPr lang="en-ID" sz="3200" dirty="0">
                <a:solidFill>
                  <a:schemeClr val="bg1"/>
                </a:solidFill>
              </a:rPr>
              <a:t>('</a:t>
            </a:r>
            <a:r>
              <a:rPr lang="en-ID" sz="3200" dirty="0" err="1">
                <a:solidFill>
                  <a:schemeClr val="bg1"/>
                </a:solidFill>
              </a:rPr>
              <a:t>hablar</a:t>
            </a:r>
            <a:r>
              <a:rPr lang="en-ID" sz="3200" dirty="0">
                <a:solidFill>
                  <a:schemeClr val="bg1"/>
                </a:solidFill>
              </a:rPr>
              <a:t>')</a:t>
            </a:r>
          </a:p>
          <a:p>
            <a:r>
              <a:rPr lang="en-ID" sz="3200" dirty="0" err="1">
                <a:solidFill>
                  <a:schemeClr val="bg1"/>
                </a:solidFill>
              </a:rPr>
              <a:t>install.packages</a:t>
            </a:r>
            <a:r>
              <a:rPr lang="en-ID" sz="3200" dirty="0">
                <a:solidFill>
                  <a:schemeClr val="bg1"/>
                </a:solidFill>
              </a:rPr>
              <a:t>('</a:t>
            </a:r>
            <a:r>
              <a:rPr lang="en-ID" sz="3200" dirty="0" err="1">
                <a:solidFill>
                  <a:schemeClr val="bg1"/>
                </a:solidFill>
              </a:rPr>
              <a:t>chron</a:t>
            </a:r>
            <a:r>
              <a:rPr lang="en-ID" sz="3200" dirty="0">
                <a:solidFill>
                  <a:schemeClr val="bg1"/>
                </a:solidFill>
              </a:rPr>
              <a:t>')</a:t>
            </a:r>
          </a:p>
          <a:p>
            <a:r>
              <a:rPr lang="en-ID" sz="3200" dirty="0" err="1">
                <a:solidFill>
                  <a:schemeClr val="bg1"/>
                </a:solidFill>
              </a:rPr>
              <a:t>install.packages</a:t>
            </a:r>
            <a:r>
              <a:rPr lang="en-ID" sz="3200" dirty="0">
                <a:solidFill>
                  <a:schemeClr val="bg1"/>
                </a:solidFill>
              </a:rPr>
              <a:t>('</a:t>
            </a:r>
            <a:r>
              <a:rPr lang="en-ID" sz="3200" dirty="0" err="1">
                <a:solidFill>
                  <a:schemeClr val="bg1"/>
                </a:solidFill>
              </a:rPr>
              <a:t>DescTools</a:t>
            </a:r>
            <a:r>
              <a:rPr lang="en-ID" sz="3200" dirty="0">
                <a:solidFill>
                  <a:schemeClr val="bg1"/>
                </a:solidFill>
              </a:rPr>
              <a:t>')</a:t>
            </a:r>
          </a:p>
          <a:p>
            <a:r>
              <a:rPr lang="en-ID" sz="3200" dirty="0" err="1">
                <a:solidFill>
                  <a:schemeClr val="bg1"/>
                </a:solidFill>
              </a:rPr>
              <a:t>install.packages</a:t>
            </a:r>
            <a:r>
              <a:rPr lang="en-ID" sz="3200" dirty="0">
                <a:solidFill>
                  <a:schemeClr val="bg1"/>
                </a:solidFill>
              </a:rPr>
              <a:t>('</a:t>
            </a:r>
            <a:r>
              <a:rPr lang="en-ID" sz="3200" dirty="0" err="1">
                <a:solidFill>
                  <a:schemeClr val="bg1"/>
                </a:solidFill>
              </a:rPr>
              <a:t>metR</a:t>
            </a:r>
            <a:r>
              <a:rPr lang="en-ID" sz="3200" dirty="0">
                <a:solidFill>
                  <a:schemeClr val="bg1"/>
                </a:solidFill>
              </a:rPr>
              <a:t>')</a:t>
            </a:r>
          </a:p>
        </p:txBody>
      </p:sp>
      <p:sp>
        <p:nvSpPr>
          <p:cNvPr id="11" name="TextBox 10">
            <a:extLst>
              <a:ext uri="{FF2B5EF4-FFF2-40B4-BE49-F238E27FC236}">
                <a16:creationId xmlns:a16="http://schemas.microsoft.com/office/drawing/2014/main" id="{12A8B7E9-E013-34B2-8AE0-7BCBF677BF58}"/>
              </a:ext>
            </a:extLst>
          </p:cNvPr>
          <p:cNvSpPr txBox="1"/>
          <p:nvPr/>
        </p:nvSpPr>
        <p:spPr>
          <a:xfrm>
            <a:off x="7347481" y="1369815"/>
            <a:ext cx="4349781" cy="5262979"/>
          </a:xfrm>
          <a:prstGeom prst="rect">
            <a:avLst/>
          </a:prstGeom>
          <a:solidFill>
            <a:schemeClr val="accent2">
              <a:alpha val="49000"/>
            </a:schemeClr>
          </a:solidFill>
        </p:spPr>
        <p:txBody>
          <a:bodyPr wrap="none" rtlCol="0">
            <a:spAutoFit/>
          </a:bodyPr>
          <a:lstStyle/>
          <a:p>
            <a:r>
              <a:rPr lang="en-ID" sz="2400" dirty="0">
                <a:solidFill>
                  <a:schemeClr val="bg1"/>
                </a:solidFill>
              </a:rPr>
              <a:t>#Calling Library for data </a:t>
            </a:r>
            <a:r>
              <a:rPr lang="en-ID" sz="2400" dirty="0" err="1">
                <a:solidFill>
                  <a:schemeClr val="bg1"/>
                </a:solidFill>
              </a:rPr>
              <a:t>analyze</a:t>
            </a:r>
            <a:endParaRPr lang="en-ID" sz="2400" dirty="0">
              <a:solidFill>
                <a:schemeClr val="bg1"/>
              </a:solidFill>
            </a:endParaRPr>
          </a:p>
          <a:p>
            <a:r>
              <a:rPr lang="en-ID" sz="2400" dirty="0">
                <a:solidFill>
                  <a:schemeClr val="bg1"/>
                </a:solidFill>
              </a:rPr>
              <a:t>library(</a:t>
            </a:r>
            <a:r>
              <a:rPr lang="en-ID" sz="2400" dirty="0" err="1">
                <a:solidFill>
                  <a:schemeClr val="bg1"/>
                </a:solidFill>
              </a:rPr>
              <a:t>tidyverse</a:t>
            </a:r>
            <a:r>
              <a:rPr lang="en-ID" sz="2400" dirty="0">
                <a:solidFill>
                  <a:schemeClr val="bg1"/>
                </a:solidFill>
              </a:rPr>
              <a:t>)</a:t>
            </a:r>
          </a:p>
          <a:p>
            <a:r>
              <a:rPr lang="en-ID" sz="2400" dirty="0">
                <a:solidFill>
                  <a:schemeClr val="bg1"/>
                </a:solidFill>
              </a:rPr>
              <a:t>library(janitor)</a:t>
            </a:r>
          </a:p>
          <a:p>
            <a:r>
              <a:rPr lang="en-ID" sz="2400" dirty="0">
                <a:solidFill>
                  <a:schemeClr val="bg1"/>
                </a:solidFill>
              </a:rPr>
              <a:t>library(</a:t>
            </a:r>
            <a:r>
              <a:rPr lang="en-ID" sz="2400" dirty="0" err="1">
                <a:solidFill>
                  <a:schemeClr val="bg1"/>
                </a:solidFill>
              </a:rPr>
              <a:t>skimr</a:t>
            </a:r>
            <a:r>
              <a:rPr lang="en-ID" sz="2400" dirty="0">
                <a:solidFill>
                  <a:schemeClr val="bg1"/>
                </a:solidFill>
              </a:rPr>
              <a:t>)</a:t>
            </a:r>
          </a:p>
          <a:p>
            <a:r>
              <a:rPr lang="en-ID" sz="2400" dirty="0">
                <a:solidFill>
                  <a:schemeClr val="bg1"/>
                </a:solidFill>
              </a:rPr>
              <a:t>library(here)</a:t>
            </a:r>
          </a:p>
          <a:p>
            <a:r>
              <a:rPr lang="en-ID" sz="2400" dirty="0">
                <a:solidFill>
                  <a:schemeClr val="bg1"/>
                </a:solidFill>
              </a:rPr>
              <a:t>library(</a:t>
            </a:r>
            <a:r>
              <a:rPr lang="en-ID" sz="2400" dirty="0" err="1">
                <a:solidFill>
                  <a:schemeClr val="bg1"/>
                </a:solidFill>
              </a:rPr>
              <a:t>hablar</a:t>
            </a:r>
            <a:r>
              <a:rPr lang="en-ID" sz="2400" dirty="0">
                <a:solidFill>
                  <a:schemeClr val="bg1"/>
                </a:solidFill>
              </a:rPr>
              <a:t>)</a:t>
            </a:r>
          </a:p>
          <a:p>
            <a:r>
              <a:rPr lang="en-ID" sz="2400" dirty="0">
                <a:solidFill>
                  <a:schemeClr val="bg1"/>
                </a:solidFill>
              </a:rPr>
              <a:t>library(</a:t>
            </a:r>
            <a:r>
              <a:rPr lang="en-ID" sz="2400" dirty="0" err="1">
                <a:solidFill>
                  <a:schemeClr val="bg1"/>
                </a:solidFill>
              </a:rPr>
              <a:t>readxl</a:t>
            </a:r>
            <a:r>
              <a:rPr lang="en-ID" sz="2400" dirty="0">
                <a:solidFill>
                  <a:schemeClr val="bg1"/>
                </a:solidFill>
              </a:rPr>
              <a:t>)</a:t>
            </a:r>
          </a:p>
          <a:p>
            <a:r>
              <a:rPr lang="en-ID" sz="2400" dirty="0">
                <a:solidFill>
                  <a:schemeClr val="bg1"/>
                </a:solidFill>
              </a:rPr>
              <a:t>library(</a:t>
            </a:r>
            <a:r>
              <a:rPr lang="en-ID" sz="2400" dirty="0" err="1">
                <a:solidFill>
                  <a:schemeClr val="bg1"/>
                </a:solidFill>
              </a:rPr>
              <a:t>data.table</a:t>
            </a:r>
            <a:r>
              <a:rPr lang="en-ID" sz="2400" dirty="0">
                <a:solidFill>
                  <a:schemeClr val="bg1"/>
                </a:solidFill>
              </a:rPr>
              <a:t>)</a:t>
            </a:r>
          </a:p>
          <a:p>
            <a:r>
              <a:rPr lang="en-ID" sz="2400" dirty="0">
                <a:solidFill>
                  <a:schemeClr val="bg1"/>
                </a:solidFill>
              </a:rPr>
              <a:t>library(</a:t>
            </a:r>
            <a:r>
              <a:rPr lang="en-ID" sz="2400" dirty="0" err="1">
                <a:solidFill>
                  <a:schemeClr val="bg1"/>
                </a:solidFill>
              </a:rPr>
              <a:t>chron</a:t>
            </a:r>
            <a:r>
              <a:rPr lang="en-ID" sz="2400" dirty="0">
                <a:solidFill>
                  <a:schemeClr val="bg1"/>
                </a:solidFill>
              </a:rPr>
              <a:t>)</a:t>
            </a:r>
          </a:p>
          <a:p>
            <a:r>
              <a:rPr lang="en-ID" sz="2400" dirty="0">
                <a:solidFill>
                  <a:schemeClr val="bg1"/>
                </a:solidFill>
              </a:rPr>
              <a:t>library(</a:t>
            </a:r>
            <a:r>
              <a:rPr lang="en-ID" sz="2400" dirty="0" err="1">
                <a:solidFill>
                  <a:schemeClr val="bg1"/>
                </a:solidFill>
              </a:rPr>
              <a:t>readr</a:t>
            </a:r>
            <a:r>
              <a:rPr lang="en-ID" sz="2400" dirty="0">
                <a:solidFill>
                  <a:schemeClr val="bg1"/>
                </a:solidFill>
              </a:rPr>
              <a:t>)</a:t>
            </a:r>
          </a:p>
          <a:p>
            <a:r>
              <a:rPr lang="en-ID" sz="2400" dirty="0">
                <a:solidFill>
                  <a:schemeClr val="bg1"/>
                </a:solidFill>
              </a:rPr>
              <a:t>library(</a:t>
            </a:r>
            <a:r>
              <a:rPr lang="en-ID" sz="2400" dirty="0" err="1">
                <a:solidFill>
                  <a:schemeClr val="bg1"/>
                </a:solidFill>
              </a:rPr>
              <a:t>lubridate</a:t>
            </a:r>
            <a:r>
              <a:rPr lang="en-ID" sz="2400" dirty="0">
                <a:solidFill>
                  <a:schemeClr val="bg1"/>
                </a:solidFill>
              </a:rPr>
              <a:t>)</a:t>
            </a:r>
          </a:p>
          <a:p>
            <a:r>
              <a:rPr lang="en-ID" sz="2400" dirty="0">
                <a:solidFill>
                  <a:schemeClr val="bg1"/>
                </a:solidFill>
              </a:rPr>
              <a:t>library(</a:t>
            </a:r>
            <a:r>
              <a:rPr lang="en-ID" sz="2400" dirty="0" err="1">
                <a:solidFill>
                  <a:schemeClr val="bg1"/>
                </a:solidFill>
              </a:rPr>
              <a:t>magrittr</a:t>
            </a:r>
            <a:r>
              <a:rPr lang="en-ID" sz="2400" dirty="0">
                <a:solidFill>
                  <a:schemeClr val="bg1"/>
                </a:solidFill>
              </a:rPr>
              <a:t>)</a:t>
            </a:r>
          </a:p>
          <a:p>
            <a:r>
              <a:rPr lang="en-ID" sz="2400" dirty="0">
                <a:solidFill>
                  <a:schemeClr val="bg1"/>
                </a:solidFill>
              </a:rPr>
              <a:t>library(</a:t>
            </a:r>
            <a:r>
              <a:rPr lang="en-ID" sz="2400" dirty="0" err="1">
                <a:solidFill>
                  <a:schemeClr val="bg1"/>
                </a:solidFill>
              </a:rPr>
              <a:t>DescTools</a:t>
            </a:r>
            <a:r>
              <a:rPr lang="en-ID" sz="2400" dirty="0">
                <a:solidFill>
                  <a:schemeClr val="bg1"/>
                </a:solidFill>
              </a:rPr>
              <a:t>)</a:t>
            </a:r>
          </a:p>
          <a:p>
            <a:r>
              <a:rPr lang="en-ID" sz="2400" dirty="0">
                <a:solidFill>
                  <a:schemeClr val="bg1"/>
                </a:solidFill>
              </a:rPr>
              <a:t>library(</a:t>
            </a:r>
            <a:r>
              <a:rPr lang="en-ID" sz="2400" dirty="0" err="1">
                <a:solidFill>
                  <a:schemeClr val="bg1"/>
                </a:solidFill>
              </a:rPr>
              <a:t>metR</a:t>
            </a:r>
            <a:r>
              <a:rPr lang="en-ID" sz="2400" dirty="0">
                <a:solidFill>
                  <a:schemeClr val="bg1"/>
                </a:solidFill>
              </a:rPr>
              <a:t>)</a:t>
            </a:r>
          </a:p>
        </p:txBody>
      </p:sp>
    </p:spTree>
    <p:extLst>
      <p:ext uri="{BB962C8B-B14F-4D97-AF65-F5344CB8AC3E}">
        <p14:creationId xmlns:p14="http://schemas.microsoft.com/office/powerpoint/2010/main" val="2977015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65071" y="978496"/>
            <a:ext cx="5285914" cy="782638"/>
          </a:xfrm>
        </p:spPr>
        <p:txBody>
          <a:bodyPr>
            <a:normAutofit/>
          </a:bodyPr>
          <a:lstStyle/>
          <a:p>
            <a:pPr algn="l"/>
            <a:r>
              <a:rPr lang="en-ID" b="1" i="0" dirty="0">
                <a:effectLst/>
                <a:latin typeface="-apple-system"/>
              </a:rPr>
              <a:t>Import Data</a:t>
            </a: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PROCESS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15</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1058779" y="2493259"/>
            <a:ext cx="10279782" cy="3293209"/>
          </a:xfrm>
          <a:prstGeom prst="rect">
            <a:avLst/>
          </a:prstGeom>
          <a:solidFill>
            <a:schemeClr val="accent2">
              <a:lumMod val="60000"/>
              <a:lumOff val="40000"/>
              <a:alpha val="49000"/>
            </a:schemeClr>
          </a:solidFill>
        </p:spPr>
        <p:txBody>
          <a:bodyPr wrap="square">
            <a:spAutoFit/>
          </a:bodyPr>
          <a:lstStyle/>
          <a:p>
            <a:r>
              <a:rPr lang="en-ID" sz="1600" dirty="0">
                <a:solidFill>
                  <a:schemeClr val="bg1"/>
                </a:solidFill>
              </a:rPr>
              <a:t>#Importing Data</a:t>
            </a:r>
          </a:p>
          <a:p>
            <a:r>
              <a:rPr lang="en-ID" sz="1600" dirty="0">
                <a:solidFill>
                  <a:schemeClr val="bg1"/>
                </a:solidFill>
              </a:rPr>
              <a:t>Data_01 &lt;- read.csv('PROJECT/GOOGLE ANALYTICS CAPSTONE PROJECT/RAW DATA/202101-divvy-tripdata.csv')</a:t>
            </a:r>
          </a:p>
          <a:p>
            <a:r>
              <a:rPr lang="en-ID" sz="1600" dirty="0">
                <a:solidFill>
                  <a:schemeClr val="bg1"/>
                </a:solidFill>
              </a:rPr>
              <a:t>Data_02 &lt;- read.csv('PROJECT/GOOGLE ANALYTICS CAPSTONE PROJECT/RAW DATA/202102-divvy-tripdata.csv')</a:t>
            </a:r>
          </a:p>
          <a:p>
            <a:r>
              <a:rPr lang="en-ID" sz="1600" dirty="0">
                <a:solidFill>
                  <a:schemeClr val="bg1"/>
                </a:solidFill>
              </a:rPr>
              <a:t>Data_03 &lt;- read.csv('PROJECT/GOOGLE ANALYTICS CAPSTONE PROJECT/RAW DATA/202103-divvy-tripdata.csv')</a:t>
            </a:r>
          </a:p>
          <a:p>
            <a:r>
              <a:rPr lang="en-ID" sz="1600" dirty="0">
                <a:solidFill>
                  <a:schemeClr val="bg1"/>
                </a:solidFill>
              </a:rPr>
              <a:t>Data_04 &lt;- read.csv('PROJECT/GOOGLE ANALYTICS CAPSTONE PROJECT/RAW DATA/202104-divvy-tripdata.csv')</a:t>
            </a:r>
          </a:p>
          <a:p>
            <a:r>
              <a:rPr lang="en-ID" sz="1600" dirty="0">
                <a:solidFill>
                  <a:schemeClr val="bg1"/>
                </a:solidFill>
              </a:rPr>
              <a:t>Data_05 &lt;- read.csv('PROJECT/GOOGLE ANALYTICS CAPSTONE PROJECT/RAW DATA/202105-divvy-tripdata.csv')</a:t>
            </a:r>
          </a:p>
          <a:p>
            <a:r>
              <a:rPr lang="en-ID" sz="1600" dirty="0">
                <a:solidFill>
                  <a:schemeClr val="bg1"/>
                </a:solidFill>
              </a:rPr>
              <a:t>Data_06 &lt;- read.csv('PROJECT/GOOGLE ANALYTICS CAPSTONE PROJECT/RAW DATA/202106-divvy-tripdata.csv')</a:t>
            </a:r>
          </a:p>
          <a:p>
            <a:r>
              <a:rPr lang="en-ID" sz="1600" dirty="0">
                <a:solidFill>
                  <a:schemeClr val="bg1"/>
                </a:solidFill>
              </a:rPr>
              <a:t>Data_07 &lt;- read.csv('PROJECT/GOOGLE ANALYTICS CAPSTONE PROJECT/RAW DATA/202107-divvy-tripdata.csv')</a:t>
            </a:r>
          </a:p>
          <a:p>
            <a:r>
              <a:rPr lang="en-ID" sz="1600" dirty="0">
                <a:solidFill>
                  <a:schemeClr val="bg1"/>
                </a:solidFill>
              </a:rPr>
              <a:t>Data_08 &lt;- read.csv('PROJECT/GOOGLE ANALYTICS CAPSTONE PROJECT/RAW DATA/202108-divvy-tripdata.csv')</a:t>
            </a:r>
          </a:p>
          <a:p>
            <a:r>
              <a:rPr lang="en-ID" sz="1600" dirty="0">
                <a:solidFill>
                  <a:schemeClr val="bg1"/>
                </a:solidFill>
              </a:rPr>
              <a:t>Data_09 &lt;- read.csv('PROJECT/GOOGLE ANALYTICS CAPSTONE PROJECT/RAW DATA/202109-divvy-tripdata.csv')</a:t>
            </a:r>
          </a:p>
          <a:p>
            <a:r>
              <a:rPr lang="en-ID" sz="1600" dirty="0">
                <a:solidFill>
                  <a:schemeClr val="bg1"/>
                </a:solidFill>
              </a:rPr>
              <a:t>Data_10 &lt;- read.csv('PROJECT/GOOGLE ANALYTICS CAPSTONE PROJECT/RAW DATA/202110-divvy-tripdata.csv')</a:t>
            </a:r>
          </a:p>
          <a:p>
            <a:r>
              <a:rPr lang="en-ID" sz="1600" dirty="0">
                <a:solidFill>
                  <a:schemeClr val="bg1"/>
                </a:solidFill>
              </a:rPr>
              <a:t>Data_11 &lt;- read.csv('PROJECT/GOOGLE ANALYTICS CAPSTONE PROJECT/RAW DATA/202111-divvy-tripdata.csv')</a:t>
            </a:r>
          </a:p>
          <a:p>
            <a:r>
              <a:rPr lang="en-ID" sz="1600" dirty="0">
                <a:solidFill>
                  <a:schemeClr val="bg1"/>
                </a:solidFill>
              </a:rPr>
              <a:t>Data_12 &lt;- read.csv('PROJECT/GOOGLE ANALYTICS CAPSTONE PROJECT/RAW DATA/202112-divvy-tripdata.csv')</a:t>
            </a:r>
          </a:p>
        </p:txBody>
      </p:sp>
    </p:spTree>
    <p:extLst>
      <p:ext uri="{BB962C8B-B14F-4D97-AF65-F5344CB8AC3E}">
        <p14:creationId xmlns:p14="http://schemas.microsoft.com/office/powerpoint/2010/main" val="24786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65071" y="978496"/>
            <a:ext cx="5285914" cy="782638"/>
          </a:xfrm>
        </p:spPr>
        <p:txBody>
          <a:bodyPr>
            <a:normAutofit fontScale="90000"/>
          </a:bodyPr>
          <a:lstStyle/>
          <a:p>
            <a:pPr algn="l"/>
            <a:r>
              <a:rPr lang="en-ID" b="1" i="0" dirty="0">
                <a:effectLst/>
                <a:latin typeface="-apple-system"/>
              </a:rPr>
              <a:t>Make Column and Data Frame</a:t>
            </a: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PROCESS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16</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838200" y="2148166"/>
            <a:ext cx="4947385" cy="3970318"/>
          </a:xfrm>
          <a:prstGeom prst="rect">
            <a:avLst/>
          </a:prstGeom>
          <a:noFill/>
        </p:spPr>
        <p:txBody>
          <a:bodyPr wrap="square">
            <a:spAutoFit/>
          </a:bodyPr>
          <a:lstStyle/>
          <a:p>
            <a:r>
              <a:rPr lang="en-ID" dirty="0">
                <a:solidFill>
                  <a:schemeClr val="bg1"/>
                </a:solidFill>
              </a:rPr>
              <a:t>#Making Column Names for Each Data Before Join Become a Data Frame</a:t>
            </a:r>
          </a:p>
          <a:p>
            <a:r>
              <a:rPr lang="en-ID" dirty="0" err="1">
                <a:solidFill>
                  <a:schemeClr val="bg1"/>
                </a:solidFill>
              </a:rPr>
              <a:t>colnames</a:t>
            </a:r>
            <a:r>
              <a:rPr lang="en-ID" dirty="0">
                <a:solidFill>
                  <a:schemeClr val="bg1"/>
                </a:solidFill>
              </a:rPr>
              <a:t>(Data_01)</a:t>
            </a:r>
          </a:p>
          <a:p>
            <a:r>
              <a:rPr lang="en-ID" dirty="0" err="1">
                <a:solidFill>
                  <a:schemeClr val="bg1"/>
                </a:solidFill>
              </a:rPr>
              <a:t>colnames</a:t>
            </a:r>
            <a:r>
              <a:rPr lang="en-ID" dirty="0">
                <a:solidFill>
                  <a:schemeClr val="bg1"/>
                </a:solidFill>
              </a:rPr>
              <a:t>(Data_02)</a:t>
            </a:r>
          </a:p>
          <a:p>
            <a:r>
              <a:rPr lang="en-ID" dirty="0" err="1">
                <a:solidFill>
                  <a:schemeClr val="bg1"/>
                </a:solidFill>
              </a:rPr>
              <a:t>colnames</a:t>
            </a:r>
            <a:r>
              <a:rPr lang="en-ID" dirty="0">
                <a:solidFill>
                  <a:schemeClr val="bg1"/>
                </a:solidFill>
              </a:rPr>
              <a:t>(Data_03)</a:t>
            </a:r>
          </a:p>
          <a:p>
            <a:r>
              <a:rPr lang="en-ID" dirty="0" err="1">
                <a:solidFill>
                  <a:schemeClr val="bg1"/>
                </a:solidFill>
              </a:rPr>
              <a:t>colnames</a:t>
            </a:r>
            <a:r>
              <a:rPr lang="en-ID" dirty="0">
                <a:solidFill>
                  <a:schemeClr val="bg1"/>
                </a:solidFill>
              </a:rPr>
              <a:t>(Data_04)</a:t>
            </a:r>
          </a:p>
          <a:p>
            <a:r>
              <a:rPr lang="en-ID" dirty="0" err="1">
                <a:solidFill>
                  <a:schemeClr val="bg1"/>
                </a:solidFill>
              </a:rPr>
              <a:t>colnames</a:t>
            </a:r>
            <a:r>
              <a:rPr lang="en-ID" dirty="0">
                <a:solidFill>
                  <a:schemeClr val="bg1"/>
                </a:solidFill>
              </a:rPr>
              <a:t>(Data_05)</a:t>
            </a:r>
          </a:p>
          <a:p>
            <a:r>
              <a:rPr lang="en-ID" dirty="0" err="1">
                <a:solidFill>
                  <a:schemeClr val="bg1"/>
                </a:solidFill>
              </a:rPr>
              <a:t>colnames</a:t>
            </a:r>
            <a:r>
              <a:rPr lang="en-ID" dirty="0">
                <a:solidFill>
                  <a:schemeClr val="bg1"/>
                </a:solidFill>
              </a:rPr>
              <a:t>(Data_06)</a:t>
            </a:r>
          </a:p>
          <a:p>
            <a:r>
              <a:rPr lang="en-ID" dirty="0" err="1">
                <a:solidFill>
                  <a:schemeClr val="bg1"/>
                </a:solidFill>
              </a:rPr>
              <a:t>colnames</a:t>
            </a:r>
            <a:r>
              <a:rPr lang="en-ID" dirty="0">
                <a:solidFill>
                  <a:schemeClr val="bg1"/>
                </a:solidFill>
              </a:rPr>
              <a:t>(Data_07)</a:t>
            </a:r>
          </a:p>
          <a:p>
            <a:r>
              <a:rPr lang="en-ID" dirty="0" err="1">
                <a:solidFill>
                  <a:schemeClr val="bg1"/>
                </a:solidFill>
              </a:rPr>
              <a:t>colnames</a:t>
            </a:r>
            <a:r>
              <a:rPr lang="en-ID" dirty="0">
                <a:solidFill>
                  <a:schemeClr val="bg1"/>
                </a:solidFill>
              </a:rPr>
              <a:t>(Data_08)</a:t>
            </a:r>
          </a:p>
          <a:p>
            <a:r>
              <a:rPr lang="en-ID" dirty="0" err="1">
                <a:solidFill>
                  <a:schemeClr val="bg1"/>
                </a:solidFill>
              </a:rPr>
              <a:t>colnames</a:t>
            </a:r>
            <a:r>
              <a:rPr lang="en-ID" dirty="0">
                <a:solidFill>
                  <a:schemeClr val="bg1"/>
                </a:solidFill>
              </a:rPr>
              <a:t>(Data_09)</a:t>
            </a:r>
          </a:p>
          <a:p>
            <a:r>
              <a:rPr lang="en-ID" dirty="0" err="1">
                <a:solidFill>
                  <a:schemeClr val="bg1"/>
                </a:solidFill>
              </a:rPr>
              <a:t>colnames</a:t>
            </a:r>
            <a:r>
              <a:rPr lang="en-ID" dirty="0">
                <a:solidFill>
                  <a:schemeClr val="bg1"/>
                </a:solidFill>
              </a:rPr>
              <a:t>(Data_10)</a:t>
            </a:r>
          </a:p>
          <a:p>
            <a:r>
              <a:rPr lang="en-ID" dirty="0" err="1">
                <a:solidFill>
                  <a:schemeClr val="bg1"/>
                </a:solidFill>
              </a:rPr>
              <a:t>colnames</a:t>
            </a:r>
            <a:r>
              <a:rPr lang="en-ID" dirty="0">
                <a:solidFill>
                  <a:schemeClr val="bg1"/>
                </a:solidFill>
              </a:rPr>
              <a:t>(Data_11)</a:t>
            </a:r>
          </a:p>
          <a:p>
            <a:r>
              <a:rPr lang="en-ID" dirty="0" err="1">
                <a:solidFill>
                  <a:schemeClr val="bg1"/>
                </a:solidFill>
              </a:rPr>
              <a:t>colnames</a:t>
            </a:r>
            <a:r>
              <a:rPr lang="en-ID" dirty="0">
                <a:solidFill>
                  <a:schemeClr val="bg1"/>
                </a:solidFill>
              </a:rPr>
              <a:t>(Data_12)</a:t>
            </a:r>
          </a:p>
        </p:txBody>
      </p:sp>
      <p:sp>
        <p:nvSpPr>
          <p:cNvPr id="5" name="TextBox 4">
            <a:extLst>
              <a:ext uri="{FF2B5EF4-FFF2-40B4-BE49-F238E27FC236}">
                <a16:creationId xmlns:a16="http://schemas.microsoft.com/office/drawing/2014/main" id="{15BF9A76-AF6A-1D07-04D5-610181E42684}"/>
              </a:ext>
            </a:extLst>
          </p:cNvPr>
          <p:cNvSpPr txBox="1"/>
          <p:nvPr/>
        </p:nvSpPr>
        <p:spPr>
          <a:xfrm>
            <a:off x="6944586" y="1594169"/>
            <a:ext cx="5086993" cy="4893647"/>
          </a:xfrm>
          <a:prstGeom prst="rect">
            <a:avLst/>
          </a:prstGeom>
          <a:solidFill>
            <a:schemeClr val="accent1">
              <a:lumMod val="90000"/>
              <a:lumOff val="10000"/>
              <a:alpha val="51000"/>
            </a:schemeClr>
          </a:solidFill>
        </p:spPr>
        <p:txBody>
          <a:bodyPr wrap="square" rtlCol="0">
            <a:spAutoFit/>
          </a:bodyPr>
          <a:lstStyle/>
          <a:p>
            <a:r>
              <a:rPr lang="en-ID" sz="2400" dirty="0">
                <a:solidFill>
                  <a:schemeClr val="bg1"/>
                </a:solidFill>
              </a:rPr>
              <a:t>#Making Data Frame from All Data</a:t>
            </a:r>
          </a:p>
          <a:p>
            <a:r>
              <a:rPr lang="en-ID" sz="2400" dirty="0" err="1">
                <a:solidFill>
                  <a:schemeClr val="bg1"/>
                </a:solidFill>
              </a:rPr>
              <a:t>All_tripdata</a:t>
            </a:r>
            <a:r>
              <a:rPr lang="en-ID" sz="2400" dirty="0">
                <a:solidFill>
                  <a:schemeClr val="bg1"/>
                </a:solidFill>
              </a:rPr>
              <a:t> &lt;- </a:t>
            </a:r>
            <a:r>
              <a:rPr lang="en-ID" sz="2400" dirty="0" err="1">
                <a:solidFill>
                  <a:schemeClr val="bg1"/>
                </a:solidFill>
              </a:rPr>
              <a:t>bind_rows</a:t>
            </a:r>
            <a:r>
              <a:rPr lang="en-ID" sz="2400" dirty="0">
                <a:solidFill>
                  <a:schemeClr val="bg1"/>
                </a:solidFill>
              </a:rPr>
              <a:t>(Data_01, 				       Data_02, 				       Data_03,  			       Data_04, 				       Data_05, 				       Data_06, 				       Data_07, 				       Data_08, 				       Data_09, 				       Data_10, 				       Data_11, 				       Data_12)</a:t>
            </a:r>
          </a:p>
        </p:txBody>
      </p:sp>
    </p:spTree>
    <p:extLst>
      <p:ext uri="{BB962C8B-B14F-4D97-AF65-F5344CB8AC3E}">
        <p14:creationId xmlns:p14="http://schemas.microsoft.com/office/powerpoint/2010/main" val="287045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65071" y="978496"/>
            <a:ext cx="5285914" cy="782638"/>
          </a:xfrm>
        </p:spPr>
        <p:txBody>
          <a:bodyPr>
            <a:normAutofit/>
          </a:bodyPr>
          <a:lstStyle/>
          <a:p>
            <a:pPr algn="l"/>
            <a:r>
              <a:rPr lang="en-ID" b="1" i="0" dirty="0">
                <a:effectLst/>
                <a:latin typeface="-apple-system"/>
              </a:rPr>
              <a:t>Cleaning Data</a:t>
            </a: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PROCESS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17</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1434605" y="2656889"/>
            <a:ext cx="10279782" cy="2246769"/>
          </a:xfrm>
          <a:prstGeom prst="rect">
            <a:avLst/>
          </a:prstGeom>
          <a:solidFill>
            <a:schemeClr val="accent2">
              <a:lumMod val="60000"/>
              <a:lumOff val="40000"/>
              <a:alpha val="49000"/>
            </a:schemeClr>
          </a:solidFill>
        </p:spPr>
        <p:txBody>
          <a:bodyPr wrap="square">
            <a:spAutoFit/>
          </a:bodyPr>
          <a:lstStyle/>
          <a:p>
            <a:r>
              <a:rPr lang="en-US" sz="2800" dirty="0">
                <a:solidFill>
                  <a:schemeClr val="bg1"/>
                </a:solidFill>
              </a:rPr>
              <a:t>#Cleaning Data</a:t>
            </a:r>
          </a:p>
          <a:p>
            <a:r>
              <a:rPr lang="en-US" sz="2800" dirty="0" err="1">
                <a:solidFill>
                  <a:schemeClr val="bg1"/>
                </a:solidFill>
              </a:rPr>
              <a:t>colnames</a:t>
            </a:r>
            <a:r>
              <a:rPr lang="en-US" sz="2800" dirty="0">
                <a:solidFill>
                  <a:schemeClr val="bg1"/>
                </a:solidFill>
              </a:rPr>
              <a:t>(</a:t>
            </a:r>
            <a:r>
              <a:rPr lang="en-US" sz="2800" dirty="0" err="1">
                <a:solidFill>
                  <a:schemeClr val="bg1"/>
                </a:solidFill>
              </a:rPr>
              <a:t>All_tripdata</a:t>
            </a:r>
            <a:r>
              <a:rPr lang="en-US" sz="2800" dirty="0">
                <a:solidFill>
                  <a:schemeClr val="bg1"/>
                </a:solidFill>
              </a:rPr>
              <a:t>) #To see list of the column</a:t>
            </a:r>
          </a:p>
          <a:p>
            <a:r>
              <a:rPr lang="en-US" sz="2800" dirty="0">
                <a:solidFill>
                  <a:schemeClr val="bg1"/>
                </a:solidFill>
              </a:rPr>
              <a:t>dim(</a:t>
            </a:r>
            <a:r>
              <a:rPr lang="en-US" sz="2800" dirty="0" err="1">
                <a:solidFill>
                  <a:schemeClr val="bg1"/>
                </a:solidFill>
              </a:rPr>
              <a:t>All_tripdata</a:t>
            </a:r>
            <a:r>
              <a:rPr lang="en-US" sz="2800" dirty="0">
                <a:solidFill>
                  <a:schemeClr val="bg1"/>
                </a:solidFill>
              </a:rPr>
              <a:t>) #To see dimension of </a:t>
            </a:r>
            <a:r>
              <a:rPr lang="en-US" sz="2800" dirty="0" err="1">
                <a:solidFill>
                  <a:schemeClr val="bg1"/>
                </a:solidFill>
              </a:rPr>
              <a:t>All_tripdata</a:t>
            </a:r>
            <a:r>
              <a:rPr lang="en-US" sz="2800" dirty="0">
                <a:solidFill>
                  <a:schemeClr val="bg1"/>
                </a:solidFill>
              </a:rPr>
              <a:t> </a:t>
            </a:r>
            <a:r>
              <a:rPr lang="en-US" sz="2800" dirty="0" err="1">
                <a:solidFill>
                  <a:schemeClr val="bg1"/>
                </a:solidFill>
              </a:rPr>
              <a:t>Dataframe</a:t>
            </a:r>
            <a:endParaRPr lang="en-US" sz="2800" dirty="0">
              <a:solidFill>
                <a:schemeClr val="bg1"/>
              </a:solidFill>
            </a:endParaRPr>
          </a:p>
          <a:p>
            <a:r>
              <a:rPr lang="en-US" sz="2800" dirty="0">
                <a:solidFill>
                  <a:schemeClr val="bg1"/>
                </a:solidFill>
              </a:rPr>
              <a:t>head(</a:t>
            </a:r>
            <a:r>
              <a:rPr lang="en-US" sz="2800" dirty="0" err="1">
                <a:solidFill>
                  <a:schemeClr val="bg1"/>
                </a:solidFill>
              </a:rPr>
              <a:t>All_tripdata</a:t>
            </a:r>
            <a:r>
              <a:rPr lang="en-US" sz="2800" dirty="0">
                <a:solidFill>
                  <a:schemeClr val="bg1"/>
                </a:solidFill>
              </a:rPr>
              <a:t>) #To see first 6 rows of </a:t>
            </a:r>
            <a:r>
              <a:rPr lang="en-US" sz="2800" dirty="0" err="1">
                <a:solidFill>
                  <a:schemeClr val="bg1"/>
                </a:solidFill>
              </a:rPr>
              <a:t>dataframe</a:t>
            </a:r>
            <a:endParaRPr lang="en-US" sz="2800" dirty="0">
              <a:solidFill>
                <a:schemeClr val="bg1"/>
              </a:solidFill>
            </a:endParaRPr>
          </a:p>
          <a:p>
            <a:r>
              <a:rPr lang="en-US" sz="2800" dirty="0">
                <a:solidFill>
                  <a:schemeClr val="bg1"/>
                </a:solidFill>
              </a:rPr>
              <a:t>str(</a:t>
            </a:r>
            <a:r>
              <a:rPr lang="en-US" sz="2800" dirty="0" err="1">
                <a:solidFill>
                  <a:schemeClr val="bg1"/>
                </a:solidFill>
              </a:rPr>
              <a:t>All_tripdata</a:t>
            </a:r>
            <a:r>
              <a:rPr lang="en-US" sz="2800" dirty="0">
                <a:solidFill>
                  <a:schemeClr val="bg1"/>
                </a:solidFill>
              </a:rPr>
              <a:t>) #To see list of column and data type</a:t>
            </a:r>
            <a:endParaRPr lang="en-ID" sz="2800" dirty="0">
              <a:solidFill>
                <a:schemeClr val="bg1"/>
              </a:solidFill>
            </a:endParaRPr>
          </a:p>
        </p:txBody>
      </p:sp>
    </p:spTree>
    <p:extLst>
      <p:ext uri="{BB962C8B-B14F-4D97-AF65-F5344CB8AC3E}">
        <p14:creationId xmlns:p14="http://schemas.microsoft.com/office/powerpoint/2010/main" val="625012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65071" y="978496"/>
            <a:ext cx="5285914" cy="782638"/>
          </a:xfrm>
        </p:spPr>
        <p:txBody>
          <a:bodyPr>
            <a:normAutofit/>
          </a:bodyPr>
          <a:lstStyle/>
          <a:p>
            <a:pPr algn="l"/>
            <a:r>
              <a:rPr lang="en-ID" b="1" i="0" dirty="0">
                <a:effectLst/>
                <a:latin typeface="-apple-system"/>
              </a:rPr>
              <a:t>Add Column</a:t>
            </a: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PROCESS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18</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865071" y="2340074"/>
            <a:ext cx="11049802" cy="3539430"/>
          </a:xfrm>
          <a:prstGeom prst="rect">
            <a:avLst/>
          </a:prstGeom>
          <a:solidFill>
            <a:schemeClr val="accent2">
              <a:lumMod val="60000"/>
              <a:lumOff val="40000"/>
              <a:alpha val="49000"/>
            </a:schemeClr>
          </a:solidFill>
        </p:spPr>
        <p:txBody>
          <a:bodyPr wrap="square">
            <a:spAutoFit/>
          </a:bodyPr>
          <a:lstStyle/>
          <a:p>
            <a:r>
              <a:rPr lang="en-US" sz="2800" dirty="0">
                <a:solidFill>
                  <a:schemeClr val="bg1"/>
                </a:solidFill>
              </a:rPr>
              <a:t>#Making Column Names Such as Date, Month, Day, Day of Week, and Year of Each Ride</a:t>
            </a:r>
          </a:p>
          <a:p>
            <a:r>
              <a:rPr lang="en-US" sz="2800" dirty="0" err="1">
                <a:solidFill>
                  <a:schemeClr val="bg1"/>
                </a:solidFill>
              </a:rPr>
              <a:t>All_tripdata$date</a:t>
            </a:r>
            <a:r>
              <a:rPr lang="en-US" sz="2800" dirty="0">
                <a:solidFill>
                  <a:schemeClr val="bg1"/>
                </a:solidFill>
              </a:rPr>
              <a:t> &lt;- </a:t>
            </a:r>
            <a:r>
              <a:rPr lang="en-US" sz="2800" dirty="0" err="1">
                <a:solidFill>
                  <a:schemeClr val="bg1"/>
                </a:solidFill>
              </a:rPr>
              <a:t>as.Date</a:t>
            </a:r>
            <a:r>
              <a:rPr lang="en-US" sz="2800" dirty="0">
                <a:solidFill>
                  <a:schemeClr val="bg1"/>
                </a:solidFill>
              </a:rPr>
              <a:t>(</a:t>
            </a:r>
            <a:r>
              <a:rPr lang="en-US" sz="2800" dirty="0" err="1">
                <a:solidFill>
                  <a:schemeClr val="bg1"/>
                </a:solidFill>
              </a:rPr>
              <a:t>All_tripdata$started_at</a:t>
            </a:r>
            <a:r>
              <a:rPr lang="en-US" sz="2800" dirty="0">
                <a:solidFill>
                  <a:schemeClr val="bg1"/>
                </a:solidFill>
              </a:rPr>
              <a:t>) #The default format is </a:t>
            </a:r>
            <a:r>
              <a:rPr lang="en-US" sz="2800" dirty="0" err="1">
                <a:solidFill>
                  <a:schemeClr val="bg1"/>
                </a:solidFill>
              </a:rPr>
              <a:t>yyyy</a:t>
            </a:r>
            <a:r>
              <a:rPr lang="en-US" sz="2800" dirty="0">
                <a:solidFill>
                  <a:schemeClr val="bg1"/>
                </a:solidFill>
              </a:rPr>
              <a:t>-mm-dd</a:t>
            </a:r>
          </a:p>
          <a:p>
            <a:r>
              <a:rPr lang="en-US" sz="2800" dirty="0" err="1">
                <a:solidFill>
                  <a:schemeClr val="bg1"/>
                </a:solidFill>
              </a:rPr>
              <a:t>All_tripdata$month</a:t>
            </a:r>
            <a:r>
              <a:rPr lang="en-US" sz="2800" dirty="0">
                <a:solidFill>
                  <a:schemeClr val="bg1"/>
                </a:solidFill>
              </a:rPr>
              <a:t> &lt;- format(</a:t>
            </a:r>
            <a:r>
              <a:rPr lang="en-US" sz="2800" dirty="0" err="1">
                <a:solidFill>
                  <a:schemeClr val="bg1"/>
                </a:solidFill>
              </a:rPr>
              <a:t>as.Date</a:t>
            </a:r>
            <a:r>
              <a:rPr lang="en-US" sz="2800" dirty="0">
                <a:solidFill>
                  <a:schemeClr val="bg1"/>
                </a:solidFill>
              </a:rPr>
              <a:t>(</a:t>
            </a:r>
            <a:r>
              <a:rPr lang="en-US" sz="2800" dirty="0" err="1">
                <a:solidFill>
                  <a:schemeClr val="bg1"/>
                </a:solidFill>
              </a:rPr>
              <a:t>All_tripdata$date</a:t>
            </a:r>
            <a:r>
              <a:rPr lang="en-US" sz="2800" dirty="0">
                <a:solidFill>
                  <a:schemeClr val="bg1"/>
                </a:solidFill>
              </a:rPr>
              <a:t>), '%m')</a:t>
            </a:r>
          </a:p>
          <a:p>
            <a:r>
              <a:rPr lang="en-US" sz="2800" dirty="0" err="1">
                <a:solidFill>
                  <a:schemeClr val="bg1"/>
                </a:solidFill>
              </a:rPr>
              <a:t>All_tripdata$day</a:t>
            </a:r>
            <a:r>
              <a:rPr lang="en-US" sz="2800" dirty="0">
                <a:solidFill>
                  <a:schemeClr val="bg1"/>
                </a:solidFill>
              </a:rPr>
              <a:t> &lt;- format(</a:t>
            </a:r>
            <a:r>
              <a:rPr lang="en-US" sz="2800" dirty="0" err="1">
                <a:solidFill>
                  <a:schemeClr val="bg1"/>
                </a:solidFill>
              </a:rPr>
              <a:t>as.Date</a:t>
            </a:r>
            <a:r>
              <a:rPr lang="en-US" sz="2800" dirty="0">
                <a:solidFill>
                  <a:schemeClr val="bg1"/>
                </a:solidFill>
              </a:rPr>
              <a:t>(</a:t>
            </a:r>
            <a:r>
              <a:rPr lang="en-US" sz="2800" dirty="0" err="1">
                <a:solidFill>
                  <a:schemeClr val="bg1"/>
                </a:solidFill>
              </a:rPr>
              <a:t>All_tripdata$date</a:t>
            </a:r>
            <a:r>
              <a:rPr lang="en-US" sz="2800" dirty="0">
                <a:solidFill>
                  <a:schemeClr val="bg1"/>
                </a:solidFill>
              </a:rPr>
              <a:t>), '%d')</a:t>
            </a:r>
          </a:p>
          <a:p>
            <a:r>
              <a:rPr lang="en-US" sz="2800" dirty="0" err="1">
                <a:solidFill>
                  <a:schemeClr val="bg1"/>
                </a:solidFill>
              </a:rPr>
              <a:t>All_tripdata$day_of_week</a:t>
            </a:r>
            <a:r>
              <a:rPr lang="en-US" sz="2800" dirty="0">
                <a:solidFill>
                  <a:schemeClr val="bg1"/>
                </a:solidFill>
              </a:rPr>
              <a:t> &lt;- format(</a:t>
            </a:r>
            <a:r>
              <a:rPr lang="en-US" sz="2800" dirty="0" err="1">
                <a:solidFill>
                  <a:schemeClr val="bg1"/>
                </a:solidFill>
              </a:rPr>
              <a:t>as.Date</a:t>
            </a:r>
            <a:r>
              <a:rPr lang="en-US" sz="2800" dirty="0">
                <a:solidFill>
                  <a:schemeClr val="bg1"/>
                </a:solidFill>
              </a:rPr>
              <a:t>(</a:t>
            </a:r>
            <a:r>
              <a:rPr lang="en-US" sz="2800" dirty="0" err="1">
                <a:solidFill>
                  <a:schemeClr val="bg1"/>
                </a:solidFill>
              </a:rPr>
              <a:t>All_tripdata$date</a:t>
            </a:r>
            <a:r>
              <a:rPr lang="en-US" sz="2800" dirty="0">
                <a:solidFill>
                  <a:schemeClr val="bg1"/>
                </a:solidFill>
              </a:rPr>
              <a:t>), '%u')</a:t>
            </a:r>
          </a:p>
          <a:p>
            <a:r>
              <a:rPr lang="en-US" sz="2800" dirty="0" err="1">
                <a:solidFill>
                  <a:schemeClr val="bg1"/>
                </a:solidFill>
              </a:rPr>
              <a:t>All_tripdata$year</a:t>
            </a:r>
            <a:r>
              <a:rPr lang="en-US" sz="2800" dirty="0">
                <a:solidFill>
                  <a:schemeClr val="bg1"/>
                </a:solidFill>
              </a:rPr>
              <a:t> &lt;- format(</a:t>
            </a:r>
            <a:r>
              <a:rPr lang="en-US" sz="2800" dirty="0" err="1">
                <a:solidFill>
                  <a:schemeClr val="bg1"/>
                </a:solidFill>
              </a:rPr>
              <a:t>as.Date</a:t>
            </a:r>
            <a:r>
              <a:rPr lang="en-US" sz="2800" dirty="0">
                <a:solidFill>
                  <a:schemeClr val="bg1"/>
                </a:solidFill>
              </a:rPr>
              <a:t>(</a:t>
            </a:r>
            <a:r>
              <a:rPr lang="en-US" sz="2800" dirty="0" err="1">
                <a:solidFill>
                  <a:schemeClr val="bg1"/>
                </a:solidFill>
              </a:rPr>
              <a:t>All_tripdata$date</a:t>
            </a:r>
            <a:r>
              <a:rPr lang="en-US" sz="2800" dirty="0">
                <a:solidFill>
                  <a:schemeClr val="bg1"/>
                </a:solidFill>
              </a:rPr>
              <a:t>), '%Y')</a:t>
            </a:r>
            <a:endParaRPr lang="en-ID" sz="2800" dirty="0">
              <a:solidFill>
                <a:schemeClr val="bg1"/>
              </a:solidFill>
            </a:endParaRPr>
          </a:p>
        </p:txBody>
      </p:sp>
    </p:spTree>
    <p:extLst>
      <p:ext uri="{BB962C8B-B14F-4D97-AF65-F5344CB8AC3E}">
        <p14:creationId xmlns:p14="http://schemas.microsoft.com/office/powerpoint/2010/main" val="3655016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65071" y="1171002"/>
            <a:ext cx="5285914" cy="782638"/>
          </a:xfrm>
        </p:spPr>
        <p:txBody>
          <a:bodyPr>
            <a:normAutofit/>
          </a:bodyPr>
          <a:lstStyle/>
          <a:p>
            <a:pPr algn="l"/>
            <a:r>
              <a:rPr lang="en-ID" b="1" i="0" dirty="0">
                <a:effectLst/>
                <a:latin typeface="-apple-system"/>
              </a:rPr>
              <a:t>Change Data Type</a:t>
            </a: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PROCESS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19</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865071" y="2093852"/>
            <a:ext cx="11099131" cy="3970318"/>
          </a:xfrm>
          <a:prstGeom prst="rect">
            <a:avLst/>
          </a:prstGeom>
          <a:solidFill>
            <a:schemeClr val="accent2">
              <a:lumMod val="60000"/>
              <a:lumOff val="40000"/>
              <a:alpha val="49000"/>
            </a:schemeClr>
          </a:solidFill>
        </p:spPr>
        <p:txBody>
          <a:bodyPr wrap="square">
            <a:spAutoFit/>
          </a:bodyPr>
          <a:lstStyle/>
          <a:p>
            <a:r>
              <a:rPr lang="en-US" dirty="0">
                <a:solidFill>
                  <a:schemeClr val="bg1"/>
                </a:solidFill>
              </a:rPr>
              <a:t>#Convert Column Name Type of Ride Length, Month and Day Column into Numeric</a:t>
            </a:r>
          </a:p>
          <a:p>
            <a:r>
              <a:rPr lang="en-US" dirty="0" err="1">
                <a:solidFill>
                  <a:schemeClr val="bg1"/>
                </a:solidFill>
              </a:rPr>
              <a:t>All_tripdata$ride_lenght</a:t>
            </a:r>
            <a:r>
              <a:rPr lang="en-US" dirty="0">
                <a:solidFill>
                  <a:schemeClr val="bg1"/>
                </a:solidFill>
              </a:rPr>
              <a:t> &lt;- </a:t>
            </a:r>
            <a:r>
              <a:rPr lang="en-US" dirty="0" err="1">
                <a:solidFill>
                  <a:schemeClr val="bg1"/>
                </a:solidFill>
              </a:rPr>
              <a:t>as.numeric</a:t>
            </a:r>
            <a:r>
              <a:rPr lang="en-US" dirty="0">
                <a:solidFill>
                  <a:schemeClr val="bg1"/>
                </a:solidFill>
              </a:rPr>
              <a:t>(</a:t>
            </a:r>
            <a:r>
              <a:rPr lang="en-US" dirty="0" err="1">
                <a:solidFill>
                  <a:schemeClr val="bg1"/>
                </a:solidFill>
              </a:rPr>
              <a:t>as.character</a:t>
            </a:r>
            <a:r>
              <a:rPr lang="en-US" dirty="0">
                <a:solidFill>
                  <a:schemeClr val="bg1"/>
                </a:solidFill>
              </a:rPr>
              <a:t>(</a:t>
            </a:r>
            <a:r>
              <a:rPr lang="en-US" dirty="0" err="1">
                <a:solidFill>
                  <a:schemeClr val="bg1"/>
                </a:solidFill>
              </a:rPr>
              <a:t>All_tripdata$ride_lenght</a:t>
            </a:r>
            <a:r>
              <a:rPr lang="en-US" dirty="0">
                <a:solidFill>
                  <a:schemeClr val="bg1"/>
                </a:solidFill>
              </a:rPr>
              <a:t>))</a:t>
            </a:r>
          </a:p>
          <a:p>
            <a:r>
              <a:rPr lang="en-US" dirty="0" err="1">
                <a:solidFill>
                  <a:schemeClr val="bg1"/>
                </a:solidFill>
              </a:rPr>
              <a:t>All_tripdata$ride_lenght_min</a:t>
            </a:r>
            <a:r>
              <a:rPr lang="en-US" dirty="0">
                <a:solidFill>
                  <a:schemeClr val="bg1"/>
                </a:solidFill>
              </a:rPr>
              <a:t> &lt;- </a:t>
            </a:r>
            <a:r>
              <a:rPr lang="en-US" dirty="0" err="1">
                <a:solidFill>
                  <a:schemeClr val="bg1"/>
                </a:solidFill>
              </a:rPr>
              <a:t>as.numeric</a:t>
            </a:r>
            <a:r>
              <a:rPr lang="en-US" dirty="0">
                <a:solidFill>
                  <a:schemeClr val="bg1"/>
                </a:solidFill>
              </a:rPr>
              <a:t>(</a:t>
            </a:r>
            <a:r>
              <a:rPr lang="en-US" dirty="0" err="1">
                <a:solidFill>
                  <a:schemeClr val="bg1"/>
                </a:solidFill>
              </a:rPr>
              <a:t>as.character</a:t>
            </a:r>
            <a:r>
              <a:rPr lang="en-US" dirty="0">
                <a:solidFill>
                  <a:schemeClr val="bg1"/>
                </a:solidFill>
              </a:rPr>
              <a:t>(</a:t>
            </a:r>
            <a:r>
              <a:rPr lang="en-US" dirty="0" err="1">
                <a:solidFill>
                  <a:schemeClr val="bg1"/>
                </a:solidFill>
              </a:rPr>
              <a:t>All_tripdata$ride_lenght_min</a:t>
            </a:r>
            <a:r>
              <a:rPr lang="en-US" dirty="0">
                <a:solidFill>
                  <a:schemeClr val="bg1"/>
                </a:solidFill>
              </a:rPr>
              <a:t>))</a:t>
            </a:r>
          </a:p>
          <a:p>
            <a:r>
              <a:rPr lang="en-US" dirty="0" err="1">
                <a:solidFill>
                  <a:schemeClr val="bg1"/>
                </a:solidFill>
              </a:rPr>
              <a:t>All_tripdata$month</a:t>
            </a:r>
            <a:r>
              <a:rPr lang="en-US" dirty="0">
                <a:solidFill>
                  <a:schemeClr val="bg1"/>
                </a:solidFill>
              </a:rPr>
              <a:t> &lt;- </a:t>
            </a:r>
            <a:r>
              <a:rPr lang="en-US" dirty="0" err="1">
                <a:solidFill>
                  <a:schemeClr val="bg1"/>
                </a:solidFill>
              </a:rPr>
              <a:t>as.numeric</a:t>
            </a:r>
            <a:r>
              <a:rPr lang="en-US" dirty="0">
                <a:solidFill>
                  <a:schemeClr val="bg1"/>
                </a:solidFill>
              </a:rPr>
              <a:t>(</a:t>
            </a:r>
            <a:r>
              <a:rPr lang="en-US" dirty="0" err="1">
                <a:solidFill>
                  <a:schemeClr val="bg1"/>
                </a:solidFill>
              </a:rPr>
              <a:t>All_tripdata$month</a:t>
            </a:r>
            <a:r>
              <a:rPr lang="en-US" dirty="0">
                <a:solidFill>
                  <a:schemeClr val="bg1"/>
                </a:solidFill>
              </a:rPr>
              <a:t>)</a:t>
            </a:r>
          </a:p>
          <a:p>
            <a:r>
              <a:rPr lang="en-US" dirty="0" err="1">
                <a:solidFill>
                  <a:schemeClr val="bg1"/>
                </a:solidFill>
              </a:rPr>
              <a:t>All_tripdata$day</a:t>
            </a:r>
            <a:r>
              <a:rPr lang="en-US" dirty="0">
                <a:solidFill>
                  <a:schemeClr val="bg1"/>
                </a:solidFill>
              </a:rPr>
              <a:t> &lt;- </a:t>
            </a:r>
            <a:r>
              <a:rPr lang="en-US" dirty="0" err="1">
                <a:solidFill>
                  <a:schemeClr val="bg1"/>
                </a:solidFill>
              </a:rPr>
              <a:t>as.numeric</a:t>
            </a:r>
            <a:r>
              <a:rPr lang="en-US" dirty="0">
                <a:solidFill>
                  <a:schemeClr val="bg1"/>
                </a:solidFill>
              </a:rPr>
              <a:t>(</a:t>
            </a:r>
            <a:r>
              <a:rPr lang="en-US" dirty="0" err="1">
                <a:solidFill>
                  <a:schemeClr val="bg1"/>
                </a:solidFill>
              </a:rPr>
              <a:t>All_tripdata$day</a:t>
            </a:r>
            <a:r>
              <a:rPr lang="en-US" dirty="0">
                <a:solidFill>
                  <a:schemeClr val="bg1"/>
                </a:solidFill>
              </a:rPr>
              <a:t>)</a:t>
            </a:r>
          </a:p>
          <a:p>
            <a:r>
              <a:rPr lang="en-US" dirty="0" err="1">
                <a:solidFill>
                  <a:schemeClr val="bg1"/>
                </a:solidFill>
              </a:rPr>
              <a:t>is.numeric</a:t>
            </a:r>
            <a:r>
              <a:rPr lang="en-US" dirty="0">
                <a:solidFill>
                  <a:schemeClr val="bg1"/>
                </a:solidFill>
              </a:rPr>
              <a:t>(</a:t>
            </a:r>
            <a:r>
              <a:rPr lang="en-US" dirty="0" err="1">
                <a:solidFill>
                  <a:schemeClr val="bg1"/>
                </a:solidFill>
              </a:rPr>
              <a:t>All_tripdata$ride_lenght</a:t>
            </a:r>
            <a:r>
              <a:rPr lang="en-US" dirty="0">
                <a:solidFill>
                  <a:schemeClr val="bg1"/>
                </a:solidFill>
              </a:rPr>
              <a:t>)</a:t>
            </a:r>
          </a:p>
          <a:p>
            <a:r>
              <a:rPr lang="en-US" dirty="0" err="1">
                <a:solidFill>
                  <a:schemeClr val="bg1"/>
                </a:solidFill>
              </a:rPr>
              <a:t>is.numeric</a:t>
            </a:r>
            <a:r>
              <a:rPr lang="en-US" dirty="0">
                <a:solidFill>
                  <a:schemeClr val="bg1"/>
                </a:solidFill>
              </a:rPr>
              <a:t>(</a:t>
            </a:r>
            <a:r>
              <a:rPr lang="en-US" dirty="0" err="1">
                <a:solidFill>
                  <a:schemeClr val="bg1"/>
                </a:solidFill>
              </a:rPr>
              <a:t>All_tripdata$ride_lenght_min</a:t>
            </a:r>
            <a:r>
              <a:rPr lang="en-US" dirty="0">
                <a:solidFill>
                  <a:schemeClr val="bg1"/>
                </a:solidFill>
              </a:rPr>
              <a:t>)</a:t>
            </a:r>
          </a:p>
          <a:p>
            <a:r>
              <a:rPr lang="en-US" dirty="0" err="1">
                <a:solidFill>
                  <a:schemeClr val="bg1"/>
                </a:solidFill>
              </a:rPr>
              <a:t>is.numeric</a:t>
            </a:r>
            <a:r>
              <a:rPr lang="en-US" dirty="0">
                <a:solidFill>
                  <a:schemeClr val="bg1"/>
                </a:solidFill>
              </a:rPr>
              <a:t>(</a:t>
            </a:r>
            <a:r>
              <a:rPr lang="en-US" dirty="0" err="1">
                <a:solidFill>
                  <a:schemeClr val="bg1"/>
                </a:solidFill>
              </a:rPr>
              <a:t>All_tripdata$month</a:t>
            </a:r>
            <a:r>
              <a:rPr lang="en-US" dirty="0">
                <a:solidFill>
                  <a:schemeClr val="bg1"/>
                </a:solidFill>
              </a:rPr>
              <a:t>)</a:t>
            </a:r>
          </a:p>
          <a:p>
            <a:r>
              <a:rPr lang="en-US" dirty="0" err="1">
                <a:solidFill>
                  <a:schemeClr val="bg1"/>
                </a:solidFill>
              </a:rPr>
              <a:t>is.numeric</a:t>
            </a:r>
            <a:r>
              <a:rPr lang="en-US" dirty="0">
                <a:solidFill>
                  <a:schemeClr val="bg1"/>
                </a:solidFill>
              </a:rPr>
              <a:t>(</a:t>
            </a:r>
            <a:r>
              <a:rPr lang="en-US" dirty="0" err="1">
                <a:solidFill>
                  <a:schemeClr val="bg1"/>
                </a:solidFill>
              </a:rPr>
              <a:t>All_tripdata$day</a:t>
            </a:r>
            <a:r>
              <a:rPr lang="en-US" dirty="0">
                <a:solidFill>
                  <a:schemeClr val="bg1"/>
                </a:solidFill>
              </a:rPr>
              <a:t>)</a:t>
            </a:r>
          </a:p>
          <a:p>
            <a:endParaRPr lang="en-US" dirty="0">
              <a:solidFill>
                <a:schemeClr val="bg1"/>
              </a:solidFill>
            </a:endParaRPr>
          </a:p>
          <a:p>
            <a:r>
              <a:rPr lang="en-US" dirty="0">
                <a:solidFill>
                  <a:schemeClr val="bg1"/>
                </a:solidFill>
              </a:rPr>
              <a:t>#There are negative value in column ride </a:t>
            </a:r>
            <a:r>
              <a:rPr lang="en-US" dirty="0" err="1">
                <a:solidFill>
                  <a:schemeClr val="bg1"/>
                </a:solidFill>
              </a:rPr>
              <a:t>lenght</a:t>
            </a:r>
            <a:r>
              <a:rPr lang="en-US" dirty="0">
                <a:solidFill>
                  <a:schemeClr val="bg1"/>
                </a:solidFill>
              </a:rPr>
              <a:t>, may be this is  </a:t>
            </a:r>
            <a:r>
              <a:rPr lang="en-US" dirty="0" err="1">
                <a:solidFill>
                  <a:schemeClr val="bg1"/>
                </a:solidFill>
              </a:rPr>
              <a:t>start_time</a:t>
            </a:r>
            <a:r>
              <a:rPr lang="en-US" dirty="0">
                <a:solidFill>
                  <a:schemeClr val="bg1"/>
                </a:solidFill>
              </a:rPr>
              <a:t> and </a:t>
            </a:r>
            <a:r>
              <a:rPr lang="en-US" dirty="0" err="1">
                <a:solidFill>
                  <a:schemeClr val="bg1"/>
                </a:solidFill>
              </a:rPr>
              <a:t>end_time</a:t>
            </a:r>
            <a:r>
              <a:rPr lang="en-US" dirty="0">
                <a:solidFill>
                  <a:schemeClr val="bg1"/>
                </a:solidFill>
              </a:rPr>
              <a:t> were swapped for these rides, or the system simply registered and recorded the rides incorrectly.  So, negative value rides must be excluded.</a:t>
            </a:r>
          </a:p>
          <a:p>
            <a:r>
              <a:rPr lang="en-ID" dirty="0">
                <a:solidFill>
                  <a:schemeClr val="bg1"/>
                </a:solidFill>
              </a:rPr>
              <a:t>All_tripdata_Ver1 &lt;- </a:t>
            </a:r>
            <a:r>
              <a:rPr lang="en-ID" dirty="0" err="1">
                <a:solidFill>
                  <a:schemeClr val="bg1"/>
                </a:solidFill>
              </a:rPr>
              <a:t>All_tripdata</a:t>
            </a:r>
            <a:r>
              <a:rPr lang="en-ID" dirty="0">
                <a:solidFill>
                  <a:schemeClr val="bg1"/>
                </a:solidFill>
              </a:rPr>
              <a:t>[!( </a:t>
            </a:r>
            <a:r>
              <a:rPr lang="en-ID" dirty="0" err="1">
                <a:solidFill>
                  <a:schemeClr val="bg1"/>
                </a:solidFill>
              </a:rPr>
              <a:t>All_tripdata$ride_length</a:t>
            </a:r>
            <a:r>
              <a:rPr lang="en-ID" dirty="0">
                <a:solidFill>
                  <a:schemeClr val="bg1"/>
                </a:solidFill>
              </a:rPr>
              <a:t> &lt; 0),]</a:t>
            </a:r>
          </a:p>
        </p:txBody>
      </p:sp>
    </p:spTree>
    <p:extLst>
      <p:ext uri="{BB962C8B-B14F-4D97-AF65-F5344CB8AC3E}">
        <p14:creationId xmlns:p14="http://schemas.microsoft.com/office/powerpoint/2010/main" val="1979949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3964405" y="918484"/>
            <a:ext cx="7576286" cy="4253535"/>
          </a:xfrm>
        </p:spPr>
        <p:txBody>
          <a:bodyPr>
            <a:noAutofit/>
          </a:bodyPr>
          <a:lstStyle/>
          <a:p>
            <a:pPr algn="l"/>
            <a:r>
              <a:rPr lang="en-US" sz="4400" dirty="0"/>
              <a:t>CONTENT:</a:t>
            </a:r>
            <a:br>
              <a:rPr lang="en-US" sz="3600" dirty="0"/>
            </a:br>
            <a:r>
              <a:rPr lang="en-US" sz="3600" dirty="0"/>
              <a:t>1. </a:t>
            </a:r>
            <a:r>
              <a:rPr lang="en-US" sz="3600" dirty="0">
                <a:hlinkClick r:id="rId2" action="ppaction://hlinksldjump"/>
              </a:rPr>
              <a:t>ASK</a:t>
            </a:r>
            <a:br>
              <a:rPr lang="en-US" sz="3600" dirty="0"/>
            </a:br>
            <a:r>
              <a:rPr lang="en-US" sz="3600" dirty="0"/>
              <a:t>II. </a:t>
            </a:r>
            <a:r>
              <a:rPr lang="en-US" sz="3600" dirty="0">
                <a:hlinkClick r:id="rId3" action="ppaction://hlinksldjump"/>
              </a:rPr>
              <a:t>PREPARE</a:t>
            </a:r>
            <a:br>
              <a:rPr lang="en-US" sz="3600" dirty="0"/>
            </a:br>
            <a:r>
              <a:rPr lang="en-US" sz="3600" dirty="0"/>
              <a:t>III. </a:t>
            </a:r>
            <a:r>
              <a:rPr lang="en-US" sz="3600" dirty="0">
                <a:hlinkClick r:id="rId4" action="ppaction://hlinksldjump"/>
              </a:rPr>
              <a:t>PROCESS</a:t>
            </a:r>
            <a:br>
              <a:rPr lang="en-US" sz="3600" dirty="0"/>
            </a:br>
            <a:r>
              <a:rPr lang="en-US" sz="3600" dirty="0"/>
              <a:t>IV. </a:t>
            </a:r>
            <a:r>
              <a:rPr lang="en-US" sz="3600" dirty="0">
                <a:hlinkClick r:id="rId5" action="ppaction://hlinksldjump"/>
              </a:rPr>
              <a:t>ANALYZE</a:t>
            </a:r>
            <a:br>
              <a:rPr lang="en-US" sz="3600" dirty="0"/>
            </a:br>
            <a:r>
              <a:rPr lang="en-US" sz="3600" dirty="0"/>
              <a:t>V. </a:t>
            </a:r>
            <a:r>
              <a:rPr lang="en-US" sz="3600" dirty="0">
                <a:hlinkClick r:id="rId6" action="ppaction://hlinksldjump"/>
              </a:rPr>
              <a:t>SHARE</a:t>
            </a:r>
            <a:br>
              <a:rPr lang="en-US" sz="3600" dirty="0"/>
            </a:br>
            <a:r>
              <a:rPr lang="en-US" sz="3600" dirty="0"/>
              <a:t>VI. </a:t>
            </a:r>
            <a:r>
              <a:rPr lang="en-US" sz="3600" dirty="0">
                <a:hlinkClick r:id="rId7" action="ppaction://hlinksldjump"/>
              </a:rPr>
              <a:t>ACTION</a:t>
            </a:r>
            <a:br>
              <a:rPr lang="en-US" sz="3600" dirty="0"/>
            </a:br>
            <a:r>
              <a:rPr lang="en-US" sz="3600" dirty="0"/>
              <a:t>VII. </a:t>
            </a:r>
            <a:r>
              <a:rPr lang="en-US" sz="3600" dirty="0">
                <a:hlinkClick r:id="rId8" action="ppaction://hlinksldjump"/>
              </a:rPr>
              <a:t>PICTURE DOCUMENTATION</a:t>
            </a:r>
            <a:br>
              <a:rPr lang="en-US" sz="3600" dirty="0"/>
            </a:br>
            <a:endParaRPr lang="en-US" sz="3600" dirty="0"/>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Lorem ipsum dolor sit amet, consectetuer adipiscing elit</a:t>
            </a:r>
          </a:p>
        </p:txBody>
      </p:sp>
    </p:spTree>
    <p:extLst>
      <p:ext uri="{BB962C8B-B14F-4D97-AF65-F5344CB8AC3E}">
        <p14:creationId xmlns:p14="http://schemas.microsoft.com/office/powerpoint/2010/main" val="434389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3112168" y="1148025"/>
            <a:ext cx="5967664" cy="4253535"/>
          </a:xfrm>
        </p:spPr>
        <p:txBody>
          <a:bodyPr>
            <a:noAutofit/>
          </a:bodyPr>
          <a:lstStyle/>
          <a:p>
            <a:r>
              <a:rPr lang="en-US" sz="6600" dirty="0"/>
              <a:t>ANALYZE</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20</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ANALYZE</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Lorem ipsum dolor sit amet, consectetuer adipiscing elit</a:t>
            </a:r>
          </a:p>
        </p:txBody>
      </p:sp>
    </p:spTree>
    <p:extLst>
      <p:ext uri="{BB962C8B-B14F-4D97-AF65-F5344CB8AC3E}">
        <p14:creationId xmlns:p14="http://schemas.microsoft.com/office/powerpoint/2010/main" val="836281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199" y="910579"/>
            <a:ext cx="6650255" cy="782639"/>
          </a:xfrm>
        </p:spPr>
        <p:txBody>
          <a:bodyPr>
            <a:normAutofit fontScale="90000"/>
          </a:bodyPr>
          <a:lstStyle/>
          <a:p>
            <a:pPr algn="l"/>
            <a:r>
              <a:rPr lang="en-US" b="1" i="0" dirty="0">
                <a:effectLst/>
                <a:latin typeface="-apple-system"/>
              </a:rPr>
              <a:t>Descriptive Analysis of Ride </a:t>
            </a:r>
            <a:r>
              <a:rPr lang="en-US" b="1" dirty="0">
                <a:latin typeface="-apple-system"/>
              </a:rPr>
              <a:t>L</a:t>
            </a:r>
            <a:r>
              <a:rPr lang="en-US" b="1" i="0" dirty="0">
                <a:effectLst/>
                <a:latin typeface="-apple-system"/>
              </a:rPr>
              <a:t>ength and weekday</a:t>
            </a:r>
            <a:endParaRPr lang="en-ID" b="1" i="0" dirty="0">
              <a:effectLst/>
              <a:latin typeface="-apple-system"/>
            </a:endParaRP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838199" y="2051593"/>
            <a:ext cx="10613458" cy="1377407"/>
          </a:xfrm>
        </p:spPr>
        <p:txBody>
          <a:bodyPr>
            <a:noAutofit/>
          </a:bodyPr>
          <a:lstStyle/>
          <a:p>
            <a:pPr marL="0" indent="0" algn="just">
              <a:buNone/>
            </a:pPr>
            <a:r>
              <a:rPr lang="en-US" sz="2400" dirty="0" err="1"/>
              <a:t>All_tripdata</a:t>
            </a:r>
            <a:r>
              <a:rPr lang="en-US" sz="2400" dirty="0"/>
              <a:t> %&gt;% </a:t>
            </a:r>
            <a:r>
              <a:rPr lang="en-US" sz="2400" dirty="0" err="1"/>
              <a:t>summarise</a:t>
            </a:r>
            <a:r>
              <a:rPr lang="en-US" sz="2400" dirty="0"/>
              <a:t>(max(</a:t>
            </a:r>
            <a:r>
              <a:rPr lang="en-US" sz="2400" dirty="0" err="1"/>
              <a:t>ride_lenght_min</a:t>
            </a:r>
            <a:r>
              <a:rPr lang="en-US" sz="2400" dirty="0"/>
              <a:t>),  min(</a:t>
            </a:r>
            <a:r>
              <a:rPr lang="en-US" sz="2400" dirty="0" err="1"/>
              <a:t>ride_lenght_min</a:t>
            </a:r>
            <a:r>
              <a:rPr lang="en-US" sz="2400" dirty="0"/>
              <a:t>),</a:t>
            </a:r>
          </a:p>
          <a:p>
            <a:pPr marL="0" indent="0" algn="just">
              <a:buNone/>
            </a:pPr>
            <a:r>
              <a:rPr lang="en-US" sz="2400" dirty="0"/>
              <a:t>                                		          mean(</a:t>
            </a:r>
            <a:r>
              <a:rPr lang="en-US" sz="2400" dirty="0" err="1"/>
              <a:t>ride_lenght_min</a:t>
            </a:r>
            <a:r>
              <a:rPr lang="en-US" sz="2400" dirty="0"/>
              <a:t>))</a:t>
            </a:r>
          </a:p>
          <a:p>
            <a:pPr marL="0" indent="0" algn="just">
              <a:buNone/>
            </a:pPr>
            <a:r>
              <a:rPr lang="en-US" sz="2400" dirty="0"/>
              <a:t>#The overall average ride length is 21.9 minutes. </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ANALYZE</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21</a:t>
            </a:fld>
            <a:endParaRPr lang="en-US" dirty="0"/>
          </a:p>
        </p:txBody>
      </p:sp>
    </p:spTree>
    <p:extLst>
      <p:ext uri="{BB962C8B-B14F-4D97-AF65-F5344CB8AC3E}">
        <p14:creationId xmlns:p14="http://schemas.microsoft.com/office/powerpoint/2010/main" val="3703679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3112168" y="1148025"/>
            <a:ext cx="5967664" cy="4253535"/>
          </a:xfrm>
        </p:spPr>
        <p:txBody>
          <a:bodyPr>
            <a:noAutofit/>
          </a:bodyPr>
          <a:lstStyle/>
          <a:p>
            <a:r>
              <a:rPr lang="en-US" sz="6600" dirty="0"/>
              <a:t>SHARE</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SHARE</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Lorem ipsum dolor sit amet, consectetuer adipiscing elit</a:t>
            </a:r>
          </a:p>
        </p:txBody>
      </p:sp>
    </p:spTree>
    <p:extLst>
      <p:ext uri="{BB962C8B-B14F-4D97-AF65-F5344CB8AC3E}">
        <p14:creationId xmlns:p14="http://schemas.microsoft.com/office/powerpoint/2010/main" val="478518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55887" y="776365"/>
            <a:ext cx="5718609" cy="1216064"/>
          </a:xfrm>
        </p:spPr>
        <p:txBody>
          <a:bodyPr>
            <a:normAutofit fontScale="90000"/>
          </a:bodyPr>
          <a:lstStyle/>
          <a:p>
            <a:pPr algn="l"/>
            <a:r>
              <a:rPr lang="en-US" b="1" i="0" dirty="0">
                <a:effectLst/>
                <a:latin typeface="-apple-system"/>
              </a:rPr>
              <a:t>Plot 1: The number of Rides vs. Weekday</a:t>
            </a:r>
            <a:endParaRPr lang="en-ID" b="1" i="0" dirty="0">
              <a:effectLst/>
              <a:latin typeface="-apple-system"/>
            </a:endParaRP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SHARE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23</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923265" y="2204502"/>
            <a:ext cx="6055052" cy="2554545"/>
          </a:xfrm>
          <a:prstGeom prst="rect">
            <a:avLst/>
          </a:prstGeom>
          <a:solidFill>
            <a:schemeClr val="accent2">
              <a:lumMod val="60000"/>
              <a:lumOff val="40000"/>
              <a:alpha val="49000"/>
            </a:schemeClr>
          </a:solidFill>
        </p:spPr>
        <p:txBody>
          <a:bodyPr wrap="square">
            <a:spAutoFit/>
          </a:bodyPr>
          <a:lstStyle/>
          <a:p>
            <a:r>
              <a:rPr lang="en-US" sz="2000" dirty="0" err="1">
                <a:solidFill>
                  <a:schemeClr val="bg1"/>
                </a:solidFill>
              </a:rPr>
              <a:t>All_tripdata</a:t>
            </a:r>
            <a:r>
              <a:rPr lang="en-US" sz="2000" dirty="0">
                <a:solidFill>
                  <a:schemeClr val="bg1"/>
                </a:solidFill>
              </a:rPr>
              <a:t> %&gt;%</a:t>
            </a:r>
          </a:p>
          <a:p>
            <a:r>
              <a:rPr lang="en-US" sz="2000" dirty="0">
                <a:solidFill>
                  <a:schemeClr val="bg1"/>
                </a:solidFill>
              </a:rPr>
              <a:t>	</a:t>
            </a:r>
            <a:r>
              <a:rPr lang="en-US" sz="2000" dirty="0" err="1">
                <a:solidFill>
                  <a:schemeClr val="bg1"/>
                </a:solidFill>
              </a:rPr>
              <a:t>group_by</a:t>
            </a:r>
            <a:r>
              <a:rPr lang="en-US" sz="2000" dirty="0">
                <a:solidFill>
                  <a:schemeClr val="bg1"/>
                </a:solidFill>
              </a:rPr>
              <a:t>(</a:t>
            </a:r>
            <a:r>
              <a:rPr lang="en-US" sz="2000" dirty="0" err="1">
                <a:solidFill>
                  <a:schemeClr val="bg1"/>
                </a:solidFill>
              </a:rPr>
              <a:t>day_of_week</a:t>
            </a:r>
            <a:r>
              <a:rPr lang="en-US" sz="2000" dirty="0">
                <a:solidFill>
                  <a:schemeClr val="bg1"/>
                </a:solidFill>
              </a:rPr>
              <a:t>) %&gt;%</a:t>
            </a:r>
          </a:p>
          <a:p>
            <a:r>
              <a:rPr lang="en-US" sz="2000" dirty="0">
                <a:solidFill>
                  <a:schemeClr val="bg1"/>
                </a:solidFill>
              </a:rPr>
              <a:t>	</a:t>
            </a:r>
            <a:r>
              <a:rPr lang="en-US" sz="2000" dirty="0" err="1">
                <a:solidFill>
                  <a:schemeClr val="bg1"/>
                </a:solidFill>
              </a:rPr>
              <a:t>summarise</a:t>
            </a:r>
            <a:r>
              <a:rPr lang="en-US" sz="2000" dirty="0">
                <a:solidFill>
                  <a:schemeClr val="bg1"/>
                </a:solidFill>
              </a:rPr>
              <a:t>(</a:t>
            </a:r>
            <a:r>
              <a:rPr lang="en-US" sz="2000" dirty="0" err="1">
                <a:solidFill>
                  <a:schemeClr val="bg1"/>
                </a:solidFill>
              </a:rPr>
              <a:t>The_number_of_ride</a:t>
            </a:r>
            <a:r>
              <a:rPr lang="en-US" sz="2000" dirty="0">
                <a:solidFill>
                  <a:schemeClr val="bg1"/>
                </a:solidFill>
              </a:rPr>
              <a:t> = n()) %&gt;%</a:t>
            </a:r>
          </a:p>
          <a:p>
            <a:r>
              <a:rPr lang="en-US" sz="2000" dirty="0">
                <a:solidFill>
                  <a:schemeClr val="bg1"/>
                </a:solidFill>
              </a:rPr>
              <a:t>	</a:t>
            </a:r>
            <a:r>
              <a:rPr lang="en-US" sz="2000" dirty="0" err="1">
                <a:solidFill>
                  <a:schemeClr val="bg1"/>
                </a:solidFill>
              </a:rPr>
              <a:t>ggplot</a:t>
            </a:r>
            <a:r>
              <a:rPr lang="en-US" sz="2000" dirty="0">
                <a:solidFill>
                  <a:schemeClr val="bg1"/>
                </a:solidFill>
              </a:rPr>
              <a:t>(mapping = </a:t>
            </a:r>
            <a:r>
              <a:rPr lang="en-US" sz="2000" dirty="0" err="1">
                <a:solidFill>
                  <a:schemeClr val="bg1"/>
                </a:solidFill>
              </a:rPr>
              <a:t>aes</a:t>
            </a:r>
            <a:r>
              <a:rPr lang="en-US" sz="2000" dirty="0">
                <a:solidFill>
                  <a:schemeClr val="bg1"/>
                </a:solidFill>
              </a:rPr>
              <a:t>(x =</a:t>
            </a:r>
          </a:p>
          <a:p>
            <a:r>
              <a:rPr lang="en-US" sz="2000" dirty="0">
                <a:solidFill>
                  <a:schemeClr val="bg1"/>
                </a:solidFill>
              </a:rPr>
              <a:t>			        </a:t>
            </a:r>
            <a:r>
              <a:rPr lang="en-US" sz="2000" dirty="0" err="1">
                <a:solidFill>
                  <a:schemeClr val="bg1"/>
                </a:solidFill>
              </a:rPr>
              <a:t>day_of_week</a:t>
            </a:r>
            <a:r>
              <a:rPr lang="en-US" sz="2000" dirty="0">
                <a:solidFill>
                  <a:schemeClr val="bg1"/>
                </a:solidFill>
              </a:rPr>
              <a:t>, </a:t>
            </a:r>
          </a:p>
          <a:p>
            <a:r>
              <a:rPr lang="en-US" sz="2000" dirty="0">
                <a:solidFill>
                  <a:schemeClr val="bg1"/>
                </a:solidFill>
              </a:rPr>
              <a:t>			        y = 						        </a:t>
            </a:r>
            <a:r>
              <a:rPr lang="en-US" sz="2000" dirty="0" err="1">
                <a:solidFill>
                  <a:schemeClr val="bg1"/>
                </a:solidFill>
              </a:rPr>
              <a:t>The_number_of_ride</a:t>
            </a:r>
            <a:r>
              <a:rPr lang="en-US" sz="2000" dirty="0">
                <a:solidFill>
                  <a:schemeClr val="bg1"/>
                </a:solidFill>
              </a:rPr>
              <a:t>)) + 	</a:t>
            </a:r>
            <a:r>
              <a:rPr lang="en-US" sz="2000" dirty="0" err="1">
                <a:solidFill>
                  <a:schemeClr val="bg1"/>
                </a:solidFill>
              </a:rPr>
              <a:t>geom_col</a:t>
            </a:r>
            <a:r>
              <a:rPr lang="en-US" sz="2000" dirty="0">
                <a:solidFill>
                  <a:schemeClr val="bg1"/>
                </a:solidFill>
              </a:rPr>
              <a:t>()</a:t>
            </a:r>
            <a:endParaRPr lang="en-ID" sz="2000" dirty="0">
              <a:solidFill>
                <a:schemeClr val="bg1"/>
              </a:solidFill>
            </a:endParaRPr>
          </a:p>
        </p:txBody>
      </p:sp>
      <p:pic>
        <p:nvPicPr>
          <p:cNvPr id="6" name="Picture 5">
            <a:extLst>
              <a:ext uri="{FF2B5EF4-FFF2-40B4-BE49-F238E27FC236}">
                <a16:creationId xmlns:a16="http://schemas.microsoft.com/office/drawing/2014/main" id="{F78FE07C-C599-1EFE-301B-FBBF8575E2B0}"/>
              </a:ext>
            </a:extLst>
          </p:cNvPr>
          <p:cNvPicPr>
            <a:picLocks noChangeAspect="1"/>
          </p:cNvPicPr>
          <p:nvPr/>
        </p:nvPicPr>
        <p:blipFill>
          <a:blip r:embed="rId2"/>
          <a:stretch>
            <a:fillRect/>
          </a:stretch>
        </p:blipFill>
        <p:spPr>
          <a:xfrm>
            <a:off x="6978317" y="1761740"/>
            <a:ext cx="5043637" cy="2502569"/>
          </a:xfrm>
          <a:prstGeom prst="rect">
            <a:avLst/>
          </a:prstGeom>
        </p:spPr>
      </p:pic>
      <p:sp>
        <p:nvSpPr>
          <p:cNvPr id="8" name="TextBox 7">
            <a:extLst>
              <a:ext uri="{FF2B5EF4-FFF2-40B4-BE49-F238E27FC236}">
                <a16:creationId xmlns:a16="http://schemas.microsoft.com/office/drawing/2014/main" id="{3B8553FE-844A-73AB-061F-3115083C92DE}"/>
              </a:ext>
            </a:extLst>
          </p:cNvPr>
          <p:cNvSpPr txBox="1"/>
          <p:nvPr/>
        </p:nvSpPr>
        <p:spPr>
          <a:xfrm>
            <a:off x="7002656" y="4403956"/>
            <a:ext cx="4994957" cy="1200329"/>
          </a:xfrm>
          <a:prstGeom prst="rect">
            <a:avLst/>
          </a:prstGeom>
          <a:solidFill>
            <a:schemeClr val="tx1">
              <a:lumMod val="85000"/>
              <a:lumOff val="15000"/>
              <a:alpha val="47000"/>
            </a:schemeClr>
          </a:solidFill>
        </p:spPr>
        <p:txBody>
          <a:bodyPr wrap="none" rtlCol="0">
            <a:spAutoFit/>
          </a:bodyPr>
          <a:lstStyle/>
          <a:p>
            <a:pPr algn="just"/>
            <a:r>
              <a:rPr lang="en-US" b="0" i="0" dirty="0">
                <a:solidFill>
                  <a:schemeClr val="bg1"/>
                </a:solidFill>
                <a:effectLst/>
                <a:latin typeface="Franklin Gothic Book (Body)"/>
              </a:rPr>
              <a:t>The plot shows that most rides were started on </a:t>
            </a:r>
          </a:p>
          <a:p>
            <a:pPr algn="just"/>
            <a:r>
              <a:rPr lang="en-US" b="0" i="0" dirty="0">
                <a:solidFill>
                  <a:schemeClr val="bg1"/>
                </a:solidFill>
                <a:effectLst/>
                <a:latin typeface="Franklin Gothic Book (Body)"/>
              </a:rPr>
              <a:t>Saturday(991047 rides), Saturday(857285 rides) </a:t>
            </a:r>
          </a:p>
          <a:p>
            <a:pPr algn="just"/>
            <a:r>
              <a:rPr lang="en-US" b="0" i="0" dirty="0">
                <a:solidFill>
                  <a:schemeClr val="bg1"/>
                </a:solidFill>
                <a:effectLst/>
                <a:latin typeface="Franklin Gothic Book (Body)"/>
              </a:rPr>
              <a:t>followed by Friday(810508 rides). So most bikes </a:t>
            </a:r>
          </a:p>
          <a:p>
            <a:pPr algn="just"/>
            <a:r>
              <a:rPr lang="en-US" b="0" i="0" dirty="0">
                <a:solidFill>
                  <a:schemeClr val="bg1"/>
                </a:solidFill>
                <a:effectLst/>
                <a:latin typeface="Franklin Gothic Book (Body)"/>
              </a:rPr>
              <a:t>are rented on the weekend. </a:t>
            </a:r>
            <a:endParaRPr lang="en-ID" dirty="0">
              <a:solidFill>
                <a:schemeClr val="bg1"/>
              </a:solidFill>
              <a:latin typeface="Franklin Gothic Book (Body)"/>
            </a:endParaRPr>
          </a:p>
        </p:txBody>
      </p:sp>
    </p:spTree>
    <p:extLst>
      <p:ext uri="{BB962C8B-B14F-4D97-AF65-F5344CB8AC3E}">
        <p14:creationId xmlns:p14="http://schemas.microsoft.com/office/powerpoint/2010/main" val="350453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55887" y="776365"/>
            <a:ext cx="5718609" cy="1216064"/>
          </a:xfrm>
        </p:spPr>
        <p:txBody>
          <a:bodyPr>
            <a:normAutofit fontScale="90000"/>
          </a:bodyPr>
          <a:lstStyle/>
          <a:p>
            <a:pPr algn="l"/>
            <a:r>
              <a:rPr lang="en-US" b="1" i="0" dirty="0">
                <a:effectLst/>
                <a:latin typeface="-apple-system"/>
              </a:rPr>
              <a:t>Plot 2: </a:t>
            </a:r>
            <a:r>
              <a:rPr lang="en-US" b="1" dirty="0">
                <a:latin typeface="-apple-system"/>
              </a:rPr>
              <a:t>R</a:t>
            </a:r>
            <a:r>
              <a:rPr lang="en-US" b="1" i="0" dirty="0">
                <a:effectLst/>
                <a:latin typeface="-apple-system"/>
              </a:rPr>
              <a:t>ide Length per Day per Rider </a:t>
            </a:r>
            <a:r>
              <a:rPr lang="en-US" b="1" dirty="0">
                <a:latin typeface="-apple-system"/>
              </a:rPr>
              <a:t>T</a:t>
            </a:r>
            <a:r>
              <a:rPr lang="en-US" b="1" i="0" dirty="0">
                <a:effectLst/>
                <a:latin typeface="-apple-system"/>
              </a:rPr>
              <a:t>ype</a:t>
            </a:r>
            <a:endParaRPr lang="en-ID" b="1" i="0" dirty="0">
              <a:effectLst/>
              <a:latin typeface="-apple-system"/>
            </a:endParaRP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SHARE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24</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923265" y="2204502"/>
            <a:ext cx="6055052" cy="3170099"/>
          </a:xfrm>
          <a:prstGeom prst="rect">
            <a:avLst/>
          </a:prstGeom>
          <a:solidFill>
            <a:schemeClr val="accent2">
              <a:lumMod val="60000"/>
              <a:lumOff val="40000"/>
              <a:alpha val="49000"/>
            </a:schemeClr>
          </a:solidFill>
        </p:spPr>
        <p:txBody>
          <a:bodyPr wrap="square">
            <a:spAutoFit/>
          </a:bodyPr>
          <a:lstStyle/>
          <a:p>
            <a:r>
              <a:rPr lang="en-US" sz="2000" dirty="0" err="1">
                <a:solidFill>
                  <a:schemeClr val="bg1"/>
                </a:solidFill>
              </a:rPr>
              <a:t>All_tripdata</a:t>
            </a:r>
            <a:r>
              <a:rPr lang="en-US" sz="2000" dirty="0">
                <a:solidFill>
                  <a:schemeClr val="bg1"/>
                </a:solidFill>
              </a:rPr>
              <a:t> %&gt;%</a:t>
            </a:r>
          </a:p>
          <a:p>
            <a:r>
              <a:rPr lang="en-US" sz="2000" dirty="0">
                <a:solidFill>
                  <a:schemeClr val="bg1"/>
                </a:solidFill>
              </a:rPr>
              <a:t>	</a:t>
            </a:r>
            <a:r>
              <a:rPr lang="en-US" sz="2000" dirty="0" err="1">
                <a:solidFill>
                  <a:schemeClr val="bg1"/>
                </a:solidFill>
              </a:rPr>
              <a:t>group_by</a:t>
            </a:r>
            <a:r>
              <a:rPr lang="en-US" sz="2000" dirty="0">
                <a:solidFill>
                  <a:schemeClr val="bg1"/>
                </a:solidFill>
              </a:rPr>
              <a:t>(</a:t>
            </a:r>
            <a:r>
              <a:rPr lang="en-US" sz="2000" dirty="0" err="1">
                <a:solidFill>
                  <a:schemeClr val="bg1"/>
                </a:solidFill>
              </a:rPr>
              <a:t>member_casual</a:t>
            </a:r>
            <a:r>
              <a:rPr lang="en-US" sz="2000" dirty="0">
                <a:solidFill>
                  <a:schemeClr val="bg1"/>
                </a:solidFill>
              </a:rPr>
              <a:t>, </a:t>
            </a:r>
            <a:r>
              <a:rPr lang="en-US" sz="2000" dirty="0" err="1">
                <a:solidFill>
                  <a:schemeClr val="bg1"/>
                </a:solidFill>
              </a:rPr>
              <a:t>day_of_week</a:t>
            </a:r>
            <a:r>
              <a:rPr lang="en-US" sz="2000" dirty="0">
                <a:solidFill>
                  <a:schemeClr val="bg1"/>
                </a:solidFill>
              </a:rPr>
              <a:t>) %&gt;%</a:t>
            </a:r>
          </a:p>
          <a:p>
            <a:r>
              <a:rPr lang="en-US" sz="2000" dirty="0">
                <a:solidFill>
                  <a:schemeClr val="bg1"/>
                </a:solidFill>
              </a:rPr>
              <a:t>	</a:t>
            </a:r>
            <a:r>
              <a:rPr lang="en-US" sz="2000" dirty="0" err="1">
                <a:solidFill>
                  <a:schemeClr val="bg1"/>
                </a:solidFill>
              </a:rPr>
              <a:t>summarise</a:t>
            </a:r>
            <a:r>
              <a:rPr lang="en-US" sz="2000" dirty="0">
                <a:solidFill>
                  <a:schemeClr val="bg1"/>
                </a:solidFill>
              </a:rPr>
              <a:t>(</a:t>
            </a:r>
            <a:r>
              <a:rPr lang="en-US" sz="2000" dirty="0" err="1">
                <a:solidFill>
                  <a:schemeClr val="bg1"/>
                </a:solidFill>
              </a:rPr>
              <a:t>The_number_of_ride</a:t>
            </a:r>
            <a:r>
              <a:rPr lang="en-US" sz="2000" dirty="0">
                <a:solidFill>
                  <a:schemeClr val="bg1"/>
                </a:solidFill>
              </a:rPr>
              <a:t> = n(),</a:t>
            </a:r>
          </a:p>
          <a:p>
            <a:r>
              <a:rPr lang="en-US" sz="2000" dirty="0">
                <a:solidFill>
                  <a:schemeClr val="bg1"/>
                </a:solidFill>
              </a:rPr>
              <a:t>              		     </a:t>
            </a:r>
            <a:r>
              <a:rPr lang="en-US" sz="2000" dirty="0" err="1">
                <a:solidFill>
                  <a:schemeClr val="bg1"/>
                </a:solidFill>
              </a:rPr>
              <a:t>Average_of_duration</a:t>
            </a:r>
            <a:r>
              <a:rPr lang="en-US" sz="2000" dirty="0">
                <a:solidFill>
                  <a:schemeClr val="bg1"/>
                </a:solidFill>
              </a:rPr>
              <a:t> = 			     mean(</a:t>
            </a:r>
            <a:r>
              <a:rPr lang="en-US" sz="2000" dirty="0" err="1">
                <a:solidFill>
                  <a:schemeClr val="bg1"/>
                </a:solidFill>
              </a:rPr>
              <a:t>ride_lenght_min</a:t>
            </a:r>
            <a:r>
              <a:rPr lang="en-US" sz="2000" dirty="0">
                <a:solidFill>
                  <a:schemeClr val="bg1"/>
                </a:solidFill>
              </a:rPr>
              <a:t>)) %&gt;%</a:t>
            </a:r>
          </a:p>
          <a:p>
            <a:r>
              <a:rPr lang="en-US" sz="2000" dirty="0">
                <a:solidFill>
                  <a:schemeClr val="bg1"/>
                </a:solidFill>
              </a:rPr>
              <a:t>  	arrange(</a:t>
            </a:r>
            <a:r>
              <a:rPr lang="en-US" sz="2000" dirty="0" err="1">
                <a:solidFill>
                  <a:schemeClr val="bg1"/>
                </a:solidFill>
              </a:rPr>
              <a:t>member_casual</a:t>
            </a:r>
            <a:r>
              <a:rPr lang="en-US" sz="2000" dirty="0">
                <a:solidFill>
                  <a:schemeClr val="bg1"/>
                </a:solidFill>
              </a:rPr>
              <a:t>, </a:t>
            </a:r>
            <a:r>
              <a:rPr lang="en-US" sz="2000" dirty="0" err="1">
                <a:solidFill>
                  <a:schemeClr val="bg1"/>
                </a:solidFill>
              </a:rPr>
              <a:t>day_of_week</a:t>
            </a:r>
            <a:r>
              <a:rPr lang="en-US" sz="2000" dirty="0">
                <a:solidFill>
                  <a:schemeClr val="bg1"/>
                </a:solidFill>
              </a:rPr>
              <a:t>) %&gt;%</a:t>
            </a:r>
          </a:p>
          <a:p>
            <a:r>
              <a:rPr lang="en-US" sz="2000" dirty="0">
                <a:solidFill>
                  <a:schemeClr val="bg1"/>
                </a:solidFill>
              </a:rPr>
              <a:t>  	</a:t>
            </a:r>
            <a:r>
              <a:rPr lang="en-US" sz="2000" dirty="0" err="1">
                <a:solidFill>
                  <a:schemeClr val="bg1"/>
                </a:solidFill>
              </a:rPr>
              <a:t>ggplot</a:t>
            </a:r>
            <a:r>
              <a:rPr lang="en-US" sz="2000" dirty="0">
                <a:solidFill>
                  <a:schemeClr val="bg1"/>
                </a:solidFill>
              </a:rPr>
              <a:t>(</a:t>
            </a:r>
            <a:r>
              <a:rPr lang="en-US" sz="2000" dirty="0" err="1">
                <a:solidFill>
                  <a:schemeClr val="bg1"/>
                </a:solidFill>
              </a:rPr>
              <a:t>aes</a:t>
            </a:r>
            <a:r>
              <a:rPr lang="en-US" sz="2000" dirty="0">
                <a:solidFill>
                  <a:schemeClr val="bg1"/>
                </a:solidFill>
              </a:rPr>
              <a:t>(x = </a:t>
            </a:r>
            <a:r>
              <a:rPr lang="en-US" sz="2000" dirty="0" err="1">
                <a:solidFill>
                  <a:schemeClr val="bg1"/>
                </a:solidFill>
              </a:rPr>
              <a:t>day_of_week</a:t>
            </a:r>
            <a:r>
              <a:rPr lang="en-US" sz="2000" dirty="0">
                <a:solidFill>
                  <a:schemeClr val="bg1"/>
                </a:solidFill>
              </a:rPr>
              <a:t>, y = 				   </a:t>
            </a:r>
            <a:r>
              <a:rPr lang="en-US" sz="2000" dirty="0" err="1">
                <a:solidFill>
                  <a:schemeClr val="bg1"/>
                </a:solidFill>
              </a:rPr>
              <a:t>Average_of_duration</a:t>
            </a:r>
            <a:r>
              <a:rPr lang="en-US" sz="2000" dirty="0">
                <a:solidFill>
                  <a:schemeClr val="bg1"/>
                </a:solidFill>
              </a:rPr>
              <a:t>, </a:t>
            </a:r>
          </a:p>
          <a:p>
            <a:r>
              <a:rPr lang="en-US" sz="2000" dirty="0">
                <a:solidFill>
                  <a:schemeClr val="bg1"/>
                </a:solidFill>
              </a:rPr>
              <a:t>             		   fill = </a:t>
            </a:r>
            <a:r>
              <a:rPr lang="en-US" sz="2000" dirty="0" err="1">
                <a:solidFill>
                  <a:schemeClr val="bg1"/>
                </a:solidFill>
              </a:rPr>
              <a:t>member_casual</a:t>
            </a:r>
            <a:r>
              <a:rPr lang="en-US" sz="2000" dirty="0">
                <a:solidFill>
                  <a:schemeClr val="bg1"/>
                </a:solidFill>
              </a:rPr>
              <a:t>)) + 	</a:t>
            </a:r>
            <a:r>
              <a:rPr lang="en-US" sz="2000" dirty="0" err="1">
                <a:solidFill>
                  <a:schemeClr val="bg1"/>
                </a:solidFill>
              </a:rPr>
              <a:t>geom_col</a:t>
            </a:r>
            <a:r>
              <a:rPr lang="en-US" sz="2000" dirty="0">
                <a:solidFill>
                  <a:schemeClr val="bg1"/>
                </a:solidFill>
              </a:rPr>
              <a:t>(position = 'dodge')</a:t>
            </a:r>
          </a:p>
        </p:txBody>
      </p:sp>
      <p:pic>
        <p:nvPicPr>
          <p:cNvPr id="8" name="Picture 7">
            <a:extLst>
              <a:ext uri="{FF2B5EF4-FFF2-40B4-BE49-F238E27FC236}">
                <a16:creationId xmlns:a16="http://schemas.microsoft.com/office/drawing/2014/main" id="{B51D7F1D-41E3-B1B6-7E6C-2A5217F89071}"/>
              </a:ext>
            </a:extLst>
          </p:cNvPr>
          <p:cNvPicPr>
            <a:picLocks noChangeAspect="1"/>
          </p:cNvPicPr>
          <p:nvPr/>
        </p:nvPicPr>
        <p:blipFill>
          <a:blip r:embed="rId2"/>
          <a:stretch>
            <a:fillRect/>
          </a:stretch>
        </p:blipFill>
        <p:spPr>
          <a:xfrm>
            <a:off x="6978317" y="898601"/>
            <a:ext cx="5043637" cy="2800765"/>
          </a:xfrm>
          <a:prstGeom prst="rect">
            <a:avLst/>
          </a:prstGeom>
        </p:spPr>
      </p:pic>
      <p:sp>
        <p:nvSpPr>
          <p:cNvPr id="9" name="TextBox 8">
            <a:extLst>
              <a:ext uri="{FF2B5EF4-FFF2-40B4-BE49-F238E27FC236}">
                <a16:creationId xmlns:a16="http://schemas.microsoft.com/office/drawing/2014/main" id="{57985D16-FC0E-A62A-D1B6-29519FAAD135}"/>
              </a:ext>
            </a:extLst>
          </p:cNvPr>
          <p:cNvSpPr txBox="1"/>
          <p:nvPr/>
        </p:nvSpPr>
        <p:spPr>
          <a:xfrm>
            <a:off x="6978317" y="3659821"/>
            <a:ext cx="5043637" cy="1754326"/>
          </a:xfrm>
          <a:prstGeom prst="rect">
            <a:avLst/>
          </a:prstGeom>
          <a:solidFill>
            <a:schemeClr val="tx1">
              <a:lumMod val="85000"/>
              <a:lumOff val="15000"/>
              <a:alpha val="52000"/>
            </a:schemeClr>
          </a:solidFill>
        </p:spPr>
        <p:txBody>
          <a:bodyPr wrap="square" rtlCol="0">
            <a:spAutoFit/>
          </a:bodyPr>
          <a:lstStyle/>
          <a:p>
            <a:pPr algn="just"/>
            <a:r>
              <a:rPr lang="en-US" b="0" i="0" dirty="0">
                <a:solidFill>
                  <a:schemeClr val="bg1"/>
                </a:solidFill>
                <a:effectLst/>
                <a:latin typeface="Franklin Gothic Book (Body)"/>
              </a:rPr>
              <a:t>The plot demonstrates that casual riders rent bikes for longer durations, especially on Sunday, Saturday, Friday (weekend) and on Monday. Members show a steady riding/using behavior, plus they also tend to ride a little longer on the weekend. </a:t>
            </a:r>
            <a:endParaRPr lang="en-ID" dirty="0">
              <a:solidFill>
                <a:schemeClr val="bg1"/>
              </a:solidFill>
              <a:latin typeface="Franklin Gothic Book (Body)"/>
            </a:endParaRPr>
          </a:p>
        </p:txBody>
      </p:sp>
    </p:spTree>
    <p:extLst>
      <p:ext uri="{BB962C8B-B14F-4D97-AF65-F5344CB8AC3E}">
        <p14:creationId xmlns:p14="http://schemas.microsoft.com/office/powerpoint/2010/main" val="373318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923265" y="301151"/>
            <a:ext cx="5718609" cy="1618038"/>
          </a:xfrm>
        </p:spPr>
        <p:txBody>
          <a:bodyPr>
            <a:noAutofit/>
          </a:bodyPr>
          <a:lstStyle/>
          <a:p>
            <a:pPr algn="l"/>
            <a:r>
              <a:rPr lang="en-US" sz="4400" b="1" i="0" dirty="0">
                <a:effectLst/>
                <a:latin typeface="-apple-system"/>
              </a:rPr>
              <a:t>Plot 3: The Number of Rides per Day per Rides For Every Rider Types</a:t>
            </a:r>
            <a:endParaRPr lang="en-ID" sz="4400" b="1" i="0" dirty="0">
              <a:effectLst/>
              <a:latin typeface="-apple-system"/>
            </a:endParaRP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SHARE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25</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923265" y="2204502"/>
            <a:ext cx="6055052" cy="3170099"/>
          </a:xfrm>
          <a:prstGeom prst="rect">
            <a:avLst/>
          </a:prstGeom>
          <a:solidFill>
            <a:schemeClr val="accent2">
              <a:lumMod val="60000"/>
              <a:lumOff val="40000"/>
              <a:alpha val="49000"/>
            </a:schemeClr>
          </a:solidFill>
        </p:spPr>
        <p:txBody>
          <a:bodyPr wrap="square">
            <a:spAutoFit/>
          </a:bodyPr>
          <a:lstStyle/>
          <a:p>
            <a:r>
              <a:rPr lang="en-US" sz="2000" dirty="0" err="1">
                <a:solidFill>
                  <a:schemeClr val="bg1"/>
                </a:solidFill>
              </a:rPr>
              <a:t>All_tripdata</a:t>
            </a:r>
            <a:r>
              <a:rPr lang="en-US" sz="2000" dirty="0">
                <a:solidFill>
                  <a:schemeClr val="bg1"/>
                </a:solidFill>
              </a:rPr>
              <a:t> %&gt;%</a:t>
            </a:r>
          </a:p>
          <a:p>
            <a:r>
              <a:rPr lang="en-US" sz="2000" dirty="0">
                <a:solidFill>
                  <a:schemeClr val="bg1"/>
                </a:solidFill>
              </a:rPr>
              <a:t>	</a:t>
            </a:r>
            <a:r>
              <a:rPr lang="en-US" sz="2000" dirty="0" err="1">
                <a:solidFill>
                  <a:schemeClr val="bg1"/>
                </a:solidFill>
              </a:rPr>
              <a:t>group_by</a:t>
            </a:r>
            <a:r>
              <a:rPr lang="en-US" sz="2000" dirty="0">
                <a:solidFill>
                  <a:schemeClr val="bg1"/>
                </a:solidFill>
              </a:rPr>
              <a:t>(</a:t>
            </a:r>
            <a:r>
              <a:rPr lang="en-US" sz="2000" dirty="0" err="1">
                <a:solidFill>
                  <a:schemeClr val="bg1"/>
                </a:solidFill>
              </a:rPr>
              <a:t>member_casual</a:t>
            </a:r>
            <a:r>
              <a:rPr lang="en-US" sz="2000" dirty="0">
                <a:solidFill>
                  <a:schemeClr val="bg1"/>
                </a:solidFill>
              </a:rPr>
              <a:t>, 	</a:t>
            </a:r>
            <a:r>
              <a:rPr lang="en-US" sz="2000" dirty="0" err="1">
                <a:solidFill>
                  <a:schemeClr val="bg1"/>
                </a:solidFill>
              </a:rPr>
              <a:t>day_of_week</a:t>
            </a:r>
            <a:r>
              <a:rPr lang="en-US" sz="2000" dirty="0">
                <a:solidFill>
                  <a:schemeClr val="bg1"/>
                </a:solidFill>
              </a:rPr>
              <a:t>) %&gt;%</a:t>
            </a:r>
          </a:p>
          <a:p>
            <a:r>
              <a:rPr lang="en-US" sz="2000" dirty="0">
                <a:solidFill>
                  <a:schemeClr val="bg1"/>
                </a:solidFill>
              </a:rPr>
              <a:t>  	</a:t>
            </a:r>
            <a:r>
              <a:rPr lang="en-US" sz="2000" dirty="0" err="1">
                <a:solidFill>
                  <a:schemeClr val="bg1"/>
                </a:solidFill>
              </a:rPr>
              <a:t>summarise</a:t>
            </a:r>
            <a:r>
              <a:rPr lang="en-US" sz="2000" dirty="0">
                <a:solidFill>
                  <a:schemeClr val="bg1"/>
                </a:solidFill>
              </a:rPr>
              <a:t>(</a:t>
            </a:r>
            <a:r>
              <a:rPr lang="en-US" sz="2000" dirty="0" err="1">
                <a:solidFill>
                  <a:schemeClr val="bg1"/>
                </a:solidFill>
              </a:rPr>
              <a:t>The_number_of_ride</a:t>
            </a:r>
            <a:r>
              <a:rPr lang="en-US" sz="2000" dirty="0">
                <a:solidFill>
                  <a:schemeClr val="bg1"/>
                </a:solidFill>
              </a:rPr>
              <a:t> = n(),</a:t>
            </a:r>
          </a:p>
          <a:p>
            <a:r>
              <a:rPr lang="en-US" sz="2000" dirty="0">
                <a:solidFill>
                  <a:schemeClr val="bg1"/>
                </a:solidFill>
              </a:rPr>
              <a:t>            	       	     </a:t>
            </a:r>
            <a:r>
              <a:rPr lang="en-US" sz="2000" dirty="0" err="1">
                <a:solidFill>
                  <a:schemeClr val="bg1"/>
                </a:solidFill>
              </a:rPr>
              <a:t>Average_of_duration</a:t>
            </a:r>
            <a:r>
              <a:rPr lang="en-US" sz="2000" dirty="0">
                <a:solidFill>
                  <a:schemeClr val="bg1"/>
                </a:solidFill>
              </a:rPr>
              <a:t> = 			     mean(</a:t>
            </a:r>
            <a:r>
              <a:rPr lang="en-US" sz="2000" dirty="0" err="1">
                <a:solidFill>
                  <a:schemeClr val="bg1"/>
                </a:solidFill>
              </a:rPr>
              <a:t>ride_lenght_min</a:t>
            </a:r>
            <a:r>
              <a:rPr lang="en-US" sz="2000" dirty="0">
                <a:solidFill>
                  <a:schemeClr val="bg1"/>
                </a:solidFill>
              </a:rPr>
              <a:t>)) %&gt;%</a:t>
            </a:r>
          </a:p>
          <a:p>
            <a:r>
              <a:rPr lang="en-US" sz="2000" dirty="0">
                <a:solidFill>
                  <a:schemeClr val="bg1"/>
                </a:solidFill>
              </a:rPr>
              <a:t>  	</a:t>
            </a:r>
            <a:r>
              <a:rPr lang="en-US" sz="2000" dirty="0" err="1">
                <a:solidFill>
                  <a:schemeClr val="bg1"/>
                </a:solidFill>
              </a:rPr>
              <a:t>ggplot</a:t>
            </a:r>
            <a:r>
              <a:rPr lang="en-US" sz="2000" dirty="0">
                <a:solidFill>
                  <a:schemeClr val="bg1"/>
                </a:solidFill>
              </a:rPr>
              <a:t>(</a:t>
            </a:r>
            <a:r>
              <a:rPr lang="en-US" sz="2000" dirty="0" err="1">
                <a:solidFill>
                  <a:schemeClr val="bg1"/>
                </a:solidFill>
              </a:rPr>
              <a:t>aes</a:t>
            </a:r>
            <a:r>
              <a:rPr lang="en-US" sz="2000" dirty="0">
                <a:solidFill>
                  <a:schemeClr val="bg1"/>
                </a:solidFill>
              </a:rPr>
              <a:t>(x = </a:t>
            </a:r>
            <a:r>
              <a:rPr lang="en-US" sz="2000" dirty="0" err="1">
                <a:solidFill>
                  <a:schemeClr val="bg1"/>
                </a:solidFill>
              </a:rPr>
              <a:t>day_of_week</a:t>
            </a:r>
            <a:r>
              <a:rPr lang="en-US" sz="2000" dirty="0">
                <a:solidFill>
                  <a:schemeClr val="bg1"/>
                </a:solidFill>
              </a:rPr>
              <a:t>, y = 		  	      	   </a:t>
            </a:r>
            <a:r>
              <a:rPr lang="en-US" sz="2000" dirty="0" err="1">
                <a:solidFill>
                  <a:schemeClr val="bg1"/>
                </a:solidFill>
              </a:rPr>
              <a:t>The_number_of_ride</a:t>
            </a:r>
            <a:r>
              <a:rPr lang="en-US" sz="2000" dirty="0">
                <a:solidFill>
                  <a:schemeClr val="bg1"/>
                </a:solidFill>
              </a:rPr>
              <a:t>, </a:t>
            </a:r>
          </a:p>
          <a:p>
            <a:r>
              <a:rPr lang="en-US" sz="2000" dirty="0">
                <a:solidFill>
                  <a:schemeClr val="bg1"/>
                </a:solidFill>
              </a:rPr>
              <a:t>             	      	   fill = </a:t>
            </a:r>
            <a:r>
              <a:rPr lang="en-US" sz="2000" dirty="0" err="1">
                <a:solidFill>
                  <a:schemeClr val="bg1"/>
                </a:solidFill>
              </a:rPr>
              <a:t>member_casual</a:t>
            </a:r>
            <a:r>
              <a:rPr lang="en-US" sz="2000" dirty="0">
                <a:solidFill>
                  <a:schemeClr val="bg1"/>
                </a:solidFill>
              </a:rPr>
              <a:t>)) +</a:t>
            </a:r>
          </a:p>
          <a:p>
            <a:r>
              <a:rPr lang="en-US" sz="2000" dirty="0">
                <a:solidFill>
                  <a:schemeClr val="bg1"/>
                </a:solidFill>
              </a:rPr>
              <a:t>  	</a:t>
            </a:r>
            <a:r>
              <a:rPr lang="en-US" sz="2000" dirty="0" err="1">
                <a:solidFill>
                  <a:schemeClr val="bg1"/>
                </a:solidFill>
              </a:rPr>
              <a:t>geom_col</a:t>
            </a:r>
            <a:r>
              <a:rPr lang="en-US" sz="2000" dirty="0">
                <a:solidFill>
                  <a:schemeClr val="bg1"/>
                </a:solidFill>
              </a:rPr>
              <a:t>(position = 'dodge')</a:t>
            </a:r>
          </a:p>
        </p:txBody>
      </p:sp>
      <p:sp>
        <p:nvSpPr>
          <p:cNvPr id="9" name="TextBox 8">
            <a:extLst>
              <a:ext uri="{FF2B5EF4-FFF2-40B4-BE49-F238E27FC236}">
                <a16:creationId xmlns:a16="http://schemas.microsoft.com/office/drawing/2014/main" id="{57985D16-FC0E-A62A-D1B6-29519FAAD135}"/>
              </a:ext>
            </a:extLst>
          </p:cNvPr>
          <p:cNvSpPr txBox="1"/>
          <p:nvPr/>
        </p:nvSpPr>
        <p:spPr>
          <a:xfrm>
            <a:off x="6978317" y="4051162"/>
            <a:ext cx="5043637" cy="1323439"/>
          </a:xfrm>
          <a:prstGeom prst="rect">
            <a:avLst/>
          </a:prstGeom>
          <a:solidFill>
            <a:schemeClr val="tx1">
              <a:lumMod val="85000"/>
              <a:lumOff val="15000"/>
              <a:alpha val="52000"/>
            </a:schemeClr>
          </a:solidFill>
        </p:spPr>
        <p:txBody>
          <a:bodyPr wrap="square" rtlCol="0">
            <a:spAutoFit/>
          </a:bodyPr>
          <a:lstStyle/>
          <a:p>
            <a:pPr algn="just"/>
            <a:r>
              <a:rPr lang="en-US" sz="2000" dirty="0">
                <a:solidFill>
                  <a:schemeClr val="bg1"/>
                </a:solidFill>
                <a:latin typeface="Franklin Gothic Book (Body)"/>
              </a:rPr>
              <a:t>I</a:t>
            </a:r>
            <a:r>
              <a:rPr lang="en-US" sz="2000" b="0" i="0" dirty="0">
                <a:solidFill>
                  <a:schemeClr val="bg1"/>
                </a:solidFill>
                <a:effectLst/>
                <a:latin typeface="Franklin Gothic Book (Body)"/>
              </a:rPr>
              <a:t>n contrast to the former plot, members begin more rides and thus have higher number of rides on every day of the week except for Saturday and Sunday. </a:t>
            </a:r>
            <a:endParaRPr lang="en-ID" sz="2000" dirty="0">
              <a:solidFill>
                <a:schemeClr val="bg1"/>
              </a:solidFill>
              <a:latin typeface="Franklin Gothic Book (Body)"/>
            </a:endParaRPr>
          </a:p>
        </p:txBody>
      </p:sp>
      <p:pic>
        <p:nvPicPr>
          <p:cNvPr id="6" name="Picture 5">
            <a:extLst>
              <a:ext uri="{FF2B5EF4-FFF2-40B4-BE49-F238E27FC236}">
                <a16:creationId xmlns:a16="http://schemas.microsoft.com/office/drawing/2014/main" id="{4004F41E-B714-D20A-AE73-E95B06F3F634}"/>
              </a:ext>
            </a:extLst>
          </p:cNvPr>
          <p:cNvPicPr>
            <a:picLocks noChangeAspect="1"/>
          </p:cNvPicPr>
          <p:nvPr/>
        </p:nvPicPr>
        <p:blipFill>
          <a:blip r:embed="rId2"/>
          <a:stretch>
            <a:fillRect/>
          </a:stretch>
        </p:blipFill>
        <p:spPr>
          <a:xfrm>
            <a:off x="6997567" y="1698159"/>
            <a:ext cx="5043637" cy="2353003"/>
          </a:xfrm>
          <a:prstGeom prst="rect">
            <a:avLst/>
          </a:prstGeom>
        </p:spPr>
      </p:pic>
    </p:spTree>
    <p:extLst>
      <p:ext uri="{BB962C8B-B14F-4D97-AF65-F5344CB8AC3E}">
        <p14:creationId xmlns:p14="http://schemas.microsoft.com/office/powerpoint/2010/main" val="1473232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923265" y="512906"/>
            <a:ext cx="5718609" cy="1441022"/>
          </a:xfrm>
        </p:spPr>
        <p:txBody>
          <a:bodyPr>
            <a:noAutofit/>
          </a:bodyPr>
          <a:lstStyle/>
          <a:p>
            <a:pPr algn="l"/>
            <a:r>
              <a:rPr lang="en-US" sz="4400" b="1" i="0" dirty="0">
                <a:effectLst/>
                <a:latin typeface="-apple-system"/>
              </a:rPr>
              <a:t>Plot 4: Average of Ride </a:t>
            </a:r>
            <a:r>
              <a:rPr lang="en-US" sz="4400" b="1" i="0" dirty="0" err="1">
                <a:effectLst/>
                <a:latin typeface="-apple-system"/>
              </a:rPr>
              <a:t>Lenght</a:t>
            </a:r>
            <a:r>
              <a:rPr lang="en-US" sz="4400" b="1" i="0" dirty="0">
                <a:effectLst/>
                <a:latin typeface="-apple-system"/>
              </a:rPr>
              <a:t> Min</a:t>
            </a:r>
            <a:endParaRPr lang="en-ID" sz="4400" b="1" i="0" dirty="0">
              <a:effectLst/>
              <a:latin typeface="-apple-system"/>
            </a:endParaRP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SHARE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26</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923265" y="2204502"/>
            <a:ext cx="6055052" cy="3785652"/>
          </a:xfrm>
          <a:prstGeom prst="rect">
            <a:avLst/>
          </a:prstGeom>
          <a:solidFill>
            <a:schemeClr val="accent2">
              <a:lumMod val="60000"/>
              <a:lumOff val="40000"/>
              <a:alpha val="49000"/>
            </a:schemeClr>
          </a:solidFill>
        </p:spPr>
        <p:txBody>
          <a:bodyPr wrap="square">
            <a:spAutoFit/>
          </a:bodyPr>
          <a:lstStyle/>
          <a:p>
            <a:r>
              <a:rPr lang="en-US" sz="2000" dirty="0" err="1">
                <a:solidFill>
                  <a:schemeClr val="bg1"/>
                </a:solidFill>
              </a:rPr>
              <a:t>All_tripdata</a:t>
            </a:r>
            <a:r>
              <a:rPr lang="en-US" sz="2000" dirty="0">
                <a:solidFill>
                  <a:schemeClr val="bg1"/>
                </a:solidFill>
              </a:rPr>
              <a:t> %&gt;%</a:t>
            </a:r>
          </a:p>
          <a:p>
            <a:r>
              <a:rPr lang="en-US" sz="2000" dirty="0">
                <a:solidFill>
                  <a:schemeClr val="bg1"/>
                </a:solidFill>
              </a:rPr>
              <a:t>	</a:t>
            </a:r>
            <a:r>
              <a:rPr lang="en-US" sz="2000" dirty="0" err="1">
                <a:solidFill>
                  <a:schemeClr val="bg1"/>
                </a:solidFill>
              </a:rPr>
              <a:t>group_by</a:t>
            </a:r>
            <a:r>
              <a:rPr lang="en-US" sz="2000" dirty="0">
                <a:solidFill>
                  <a:schemeClr val="bg1"/>
                </a:solidFill>
              </a:rPr>
              <a:t>(</a:t>
            </a:r>
            <a:r>
              <a:rPr lang="en-US" sz="2000" dirty="0" err="1">
                <a:solidFill>
                  <a:schemeClr val="bg1"/>
                </a:solidFill>
              </a:rPr>
              <a:t>member_casual</a:t>
            </a:r>
            <a:r>
              <a:rPr lang="en-US" sz="2000" dirty="0">
                <a:solidFill>
                  <a:schemeClr val="bg1"/>
                </a:solidFill>
              </a:rPr>
              <a:t>) %&gt;%</a:t>
            </a:r>
          </a:p>
          <a:p>
            <a:r>
              <a:rPr lang="en-US" sz="2000" dirty="0">
                <a:solidFill>
                  <a:schemeClr val="bg1"/>
                </a:solidFill>
              </a:rPr>
              <a:t>  	</a:t>
            </a:r>
            <a:r>
              <a:rPr lang="en-US" sz="2000" dirty="0" err="1">
                <a:solidFill>
                  <a:schemeClr val="bg1"/>
                </a:solidFill>
              </a:rPr>
              <a:t>summarise</a:t>
            </a:r>
            <a:r>
              <a:rPr lang="en-US" sz="2000" dirty="0">
                <a:solidFill>
                  <a:schemeClr val="bg1"/>
                </a:solidFill>
              </a:rPr>
              <a:t>(max(</a:t>
            </a:r>
            <a:r>
              <a:rPr lang="en-US" sz="2000" dirty="0" err="1">
                <a:solidFill>
                  <a:schemeClr val="bg1"/>
                </a:solidFill>
              </a:rPr>
              <a:t>ride_lenght_min</a:t>
            </a:r>
            <a:r>
              <a:rPr lang="en-US" sz="2000" dirty="0">
                <a:solidFill>
                  <a:schemeClr val="bg1"/>
                </a:solidFill>
              </a:rPr>
              <a:t>), 			     min(</a:t>
            </a:r>
            <a:r>
              <a:rPr lang="en-US" sz="2000" dirty="0" err="1">
                <a:solidFill>
                  <a:schemeClr val="bg1"/>
                </a:solidFill>
              </a:rPr>
              <a:t>ride_lenght_min</a:t>
            </a:r>
            <a:r>
              <a:rPr lang="en-US" sz="2000" dirty="0">
                <a:solidFill>
                  <a:schemeClr val="bg1"/>
                </a:solidFill>
              </a:rPr>
              <a:t>),</a:t>
            </a:r>
          </a:p>
          <a:p>
            <a:r>
              <a:rPr lang="en-US" sz="2000" dirty="0">
                <a:solidFill>
                  <a:schemeClr val="bg1"/>
                </a:solidFill>
              </a:rPr>
              <a:t>            		     </a:t>
            </a:r>
            <a:r>
              <a:rPr lang="en-US" sz="2000" dirty="0" err="1">
                <a:solidFill>
                  <a:schemeClr val="bg1"/>
                </a:solidFill>
              </a:rPr>
              <a:t>Average_ride_lenght_min</a:t>
            </a:r>
            <a:r>
              <a:rPr lang="en-US" sz="2000" dirty="0">
                <a:solidFill>
                  <a:schemeClr val="bg1"/>
                </a:solidFill>
              </a:rPr>
              <a:t> = 			     mean(</a:t>
            </a:r>
            <a:r>
              <a:rPr lang="en-US" sz="2000" dirty="0" err="1">
                <a:solidFill>
                  <a:schemeClr val="bg1"/>
                </a:solidFill>
              </a:rPr>
              <a:t>ride_lenght_min</a:t>
            </a:r>
            <a:r>
              <a:rPr lang="en-US" sz="2000" dirty="0">
                <a:solidFill>
                  <a:schemeClr val="bg1"/>
                </a:solidFill>
              </a:rPr>
              <a:t>)) %&gt;%</a:t>
            </a:r>
          </a:p>
          <a:p>
            <a:r>
              <a:rPr lang="en-US" sz="2000" dirty="0">
                <a:solidFill>
                  <a:schemeClr val="bg1"/>
                </a:solidFill>
              </a:rPr>
              <a:t>  	</a:t>
            </a:r>
            <a:r>
              <a:rPr lang="en-US" sz="2000" dirty="0" err="1">
                <a:solidFill>
                  <a:schemeClr val="bg1"/>
                </a:solidFill>
              </a:rPr>
              <a:t>ggplot</a:t>
            </a:r>
            <a:r>
              <a:rPr lang="en-US" sz="2000" dirty="0">
                <a:solidFill>
                  <a:schemeClr val="bg1"/>
                </a:solidFill>
              </a:rPr>
              <a:t>(</a:t>
            </a:r>
            <a:r>
              <a:rPr lang="en-US" sz="2000" dirty="0" err="1">
                <a:solidFill>
                  <a:schemeClr val="bg1"/>
                </a:solidFill>
              </a:rPr>
              <a:t>aes</a:t>
            </a:r>
            <a:r>
              <a:rPr lang="en-US" sz="2000" dirty="0">
                <a:solidFill>
                  <a:schemeClr val="bg1"/>
                </a:solidFill>
              </a:rPr>
              <a:t>(x = </a:t>
            </a:r>
            <a:r>
              <a:rPr lang="en-US" sz="2000" dirty="0" err="1">
                <a:solidFill>
                  <a:schemeClr val="bg1"/>
                </a:solidFill>
              </a:rPr>
              <a:t>member_casual</a:t>
            </a:r>
            <a:r>
              <a:rPr lang="en-US" sz="2000" dirty="0">
                <a:solidFill>
                  <a:schemeClr val="bg1"/>
                </a:solidFill>
              </a:rPr>
              <a:t>, y = 			   </a:t>
            </a:r>
            <a:r>
              <a:rPr lang="en-US" sz="2000" dirty="0" err="1">
                <a:solidFill>
                  <a:schemeClr val="bg1"/>
                </a:solidFill>
              </a:rPr>
              <a:t>Average_ride_lenght_min</a:t>
            </a:r>
            <a:r>
              <a:rPr lang="en-US" sz="2000" dirty="0">
                <a:solidFill>
                  <a:schemeClr val="bg1"/>
                </a:solidFill>
              </a:rPr>
              <a:t>,</a:t>
            </a:r>
          </a:p>
          <a:p>
            <a:r>
              <a:rPr lang="en-US" sz="2000" dirty="0">
                <a:solidFill>
                  <a:schemeClr val="bg1"/>
                </a:solidFill>
              </a:rPr>
              <a:t>             		   fill = </a:t>
            </a:r>
            <a:r>
              <a:rPr lang="en-US" sz="2000" dirty="0" err="1">
                <a:solidFill>
                  <a:schemeClr val="bg1"/>
                </a:solidFill>
              </a:rPr>
              <a:t>member_casual</a:t>
            </a:r>
            <a:r>
              <a:rPr lang="en-US" sz="2000" dirty="0">
                <a:solidFill>
                  <a:schemeClr val="bg1"/>
                </a:solidFill>
              </a:rPr>
              <a:t>)) +		</a:t>
            </a:r>
            <a:r>
              <a:rPr lang="en-US" sz="2000" dirty="0" err="1">
                <a:solidFill>
                  <a:schemeClr val="bg1"/>
                </a:solidFill>
              </a:rPr>
              <a:t>geom_col</a:t>
            </a:r>
            <a:r>
              <a:rPr lang="en-US" sz="2000" dirty="0">
                <a:solidFill>
                  <a:schemeClr val="bg1"/>
                </a:solidFill>
              </a:rPr>
              <a:t>() +</a:t>
            </a:r>
          </a:p>
          <a:p>
            <a:r>
              <a:rPr lang="en-US" sz="2000" dirty="0">
                <a:solidFill>
                  <a:schemeClr val="bg1"/>
                </a:solidFill>
              </a:rPr>
              <a:t>  	</a:t>
            </a:r>
            <a:r>
              <a:rPr lang="en-US" sz="2000" dirty="0" err="1">
                <a:solidFill>
                  <a:schemeClr val="bg1"/>
                </a:solidFill>
              </a:rPr>
              <a:t>scale_y_continuous</a:t>
            </a:r>
            <a:r>
              <a:rPr lang="en-US" sz="2000" dirty="0">
                <a:solidFill>
                  <a:schemeClr val="bg1"/>
                </a:solidFill>
              </a:rPr>
              <a:t>(breaks = seq(0, 40, by = 			     5))</a:t>
            </a:r>
          </a:p>
        </p:txBody>
      </p:sp>
      <p:sp>
        <p:nvSpPr>
          <p:cNvPr id="9" name="TextBox 8">
            <a:extLst>
              <a:ext uri="{FF2B5EF4-FFF2-40B4-BE49-F238E27FC236}">
                <a16:creationId xmlns:a16="http://schemas.microsoft.com/office/drawing/2014/main" id="{57985D16-FC0E-A62A-D1B6-29519FAAD135}"/>
              </a:ext>
            </a:extLst>
          </p:cNvPr>
          <p:cNvSpPr txBox="1"/>
          <p:nvPr/>
        </p:nvSpPr>
        <p:spPr>
          <a:xfrm>
            <a:off x="6978317" y="4000570"/>
            <a:ext cx="5043637" cy="2031325"/>
          </a:xfrm>
          <a:prstGeom prst="rect">
            <a:avLst/>
          </a:prstGeom>
          <a:solidFill>
            <a:schemeClr val="tx1">
              <a:lumMod val="85000"/>
              <a:lumOff val="15000"/>
              <a:alpha val="52000"/>
            </a:schemeClr>
          </a:solidFill>
        </p:spPr>
        <p:txBody>
          <a:bodyPr wrap="square" rtlCol="0">
            <a:spAutoFit/>
          </a:bodyPr>
          <a:lstStyle/>
          <a:p>
            <a:pPr algn="just"/>
            <a:r>
              <a:rPr lang="en-US" dirty="0">
                <a:solidFill>
                  <a:schemeClr val="bg1"/>
                </a:solidFill>
                <a:latin typeface="Franklin Gothic Book (Body)"/>
              </a:rPr>
              <a:t>T</a:t>
            </a:r>
            <a:r>
              <a:rPr lang="en-US" b="0" i="0" dirty="0">
                <a:solidFill>
                  <a:schemeClr val="bg1"/>
                </a:solidFill>
                <a:effectLst/>
                <a:latin typeface="Franklin Gothic Book (Body)"/>
              </a:rPr>
              <a:t>he result shows that casual riders tend to rent bikes for longer mean durations than members (32 min to 13.6 min), in accordance with plot 2. Members probably use bikes to commute, whereas casual riders may be, among other things, exercising, visiting the city or attending special events.</a:t>
            </a:r>
          </a:p>
        </p:txBody>
      </p:sp>
      <p:pic>
        <p:nvPicPr>
          <p:cNvPr id="11" name="Picture 10">
            <a:extLst>
              <a:ext uri="{FF2B5EF4-FFF2-40B4-BE49-F238E27FC236}">
                <a16:creationId xmlns:a16="http://schemas.microsoft.com/office/drawing/2014/main" id="{7E9F3B8F-DBD7-D7B6-9067-E246468796CC}"/>
              </a:ext>
            </a:extLst>
          </p:cNvPr>
          <p:cNvPicPr>
            <a:picLocks noChangeAspect="1"/>
          </p:cNvPicPr>
          <p:nvPr/>
        </p:nvPicPr>
        <p:blipFill>
          <a:blip r:embed="rId2"/>
          <a:stretch>
            <a:fillRect/>
          </a:stretch>
        </p:blipFill>
        <p:spPr>
          <a:xfrm>
            <a:off x="6997566" y="1605826"/>
            <a:ext cx="5043637" cy="2353003"/>
          </a:xfrm>
          <a:prstGeom prst="rect">
            <a:avLst/>
          </a:prstGeom>
        </p:spPr>
      </p:pic>
    </p:spTree>
    <p:extLst>
      <p:ext uri="{BB962C8B-B14F-4D97-AF65-F5344CB8AC3E}">
        <p14:creationId xmlns:p14="http://schemas.microsoft.com/office/powerpoint/2010/main" val="864106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925112" y="504018"/>
            <a:ext cx="6055052" cy="1441022"/>
          </a:xfrm>
        </p:spPr>
        <p:txBody>
          <a:bodyPr>
            <a:noAutofit/>
          </a:bodyPr>
          <a:lstStyle/>
          <a:p>
            <a:pPr algn="l"/>
            <a:r>
              <a:rPr lang="en-US" sz="4000" b="1" i="0" dirty="0">
                <a:effectLst/>
                <a:latin typeface="-apple-system"/>
              </a:rPr>
              <a:t>Plot 5: Overall Rider Count Based on Rider Types</a:t>
            </a:r>
            <a:endParaRPr lang="en-ID" sz="4000" b="1" i="0" dirty="0">
              <a:effectLst/>
              <a:latin typeface="-apple-system"/>
            </a:endParaRP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SHARE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27</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923263" y="2204502"/>
            <a:ext cx="6055053" cy="2677656"/>
          </a:xfrm>
          <a:prstGeom prst="rect">
            <a:avLst/>
          </a:prstGeom>
          <a:solidFill>
            <a:schemeClr val="accent2">
              <a:lumMod val="60000"/>
              <a:lumOff val="40000"/>
              <a:alpha val="49000"/>
            </a:schemeClr>
          </a:solidFill>
        </p:spPr>
        <p:txBody>
          <a:bodyPr wrap="square">
            <a:spAutoFit/>
          </a:bodyPr>
          <a:lstStyle/>
          <a:p>
            <a:r>
              <a:rPr lang="en-US" sz="2400" dirty="0" err="1">
                <a:solidFill>
                  <a:schemeClr val="bg1"/>
                </a:solidFill>
              </a:rPr>
              <a:t>All_tripdata</a:t>
            </a:r>
            <a:r>
              <a:rPr lang="en-US" sz="2400" dirty="0">
                <a:solidFill>
                  <a:schemeClr val="bg1"/>
                </a:solidFill>
              </a:rPr>
              <a:t> %&gt;% </a:t>
            </a:r>
          </a:p>
          <a:p>
            <a:r>
              <a:rPr lang="en-US" sz="2400" dirty="0">
                <a:solidFill>
                  <a:schemeClr val="bg1"/>
                </a:solidFill>
              </a:rPr>
              <a:t>  	</a:t>
            </a:r>
            <a:r>
              <a:rPr lang="en-US" sz="2400" dirty="0" err="1">
                <a:solidFill>
                  <a:schemeClr val="bg1"/>
                </a:solidFill>
              </a:rPr>
              <a:t>group_by</a:t>
            </a:r>
            <a:r>
              <a:rPr lang="en-US" sz="2400" dirty="0">
                <a:solidFill>
                  <a:schemeClr val="bg1"/>
                </a:solidFill>
              </a:rPr>
              <a:t>(</a:t>
            </a:r>
            <a:r>
              <a:rPr lang="en-US" sz="2400" dirty="0" err="1">
                <a:solidFill>
                  <a:schemeClr val="bg1"/>
                </a:solidFill>
              </a:rPr>
              <a:t>member_casual</a:t>
            </a:r>
            <a:r>
              <a:rPr lang="en-US" sz="2400" dirty="0">
                <a:solidFill>
                  <a:schemeClr val="bg1"/>
                </a:solidFill>
              </a:rPr>
              <a:t>) %&gt;%</a:t>
            </a:r>
          </a:p>
          <a:p>
            <a:r>
              <a:rPr lang="en-US" sz="2400" dirty="0">
                <a:solidFill>
                  <a:schemeClr val="bg1"/>
                </a:solidFill>
              </a:rPr>
              <a:t>  	</a:t>
            </a:r>
            <a:r>
              <a:rPr lang="en-US" sz="2400" dirty="0" err="1">
                <a:solidFill>
                  <a:schemeClr val="bg1"/>
                </a:solidFill>
              </a:rPr>
              <a:t>summarise</a:t>
            </a:r>
            <a:r>
              <a:rPr lang="en-US" sz="2400" dirty="0">
                <a:solidFill>
                  <a:schemeClr val="bg1"/>
                </a:solidFill>
              </a:rPr>
              <a:t>(</a:t>
            </a:r>
            <a:r>
              <a:rPr lang="en-US" sz="2400" dirty="0" err="1">
                <a:solidFill>
                  <a:schemeClr val="bg1"/>
                </a:solidFill>
              </a:rPr>
              <a:t>Ride_count</a:t>
            </a:r>
            <a:r>
              <a:rPr lang="en-US" sz="2400" dirty="0">
                <a:solidFill>
                  <a:schemeClr val="bg1"/>
                </a:solidFill>
              </a:rPr>
              <a:t> = n()) %&gt;%</a:t>
            </a:r>
          </a:p>
          <a:p>
            <a:r>
              <a:rPr lang="en-US" sz="2400" dirty="0">
                <a:solidFill>
                  <a:schemeClr val="bg1"/>
                </a:solidFill>
              </a:rPr>
              <a:t>  	</a:t>
            </a:r>
            <a:r>
              <a:rPr lang="en-US" sz="2400" dirty="0" err="1">
                <a:solidFill>
                  <a:schemeClr val="bg1"/>
                </a:solidFill>
              </a:rPr>
              <a:t>ggplot</a:t>
            </a:r>
            <a:r>
              <a:rPr lang="en-US" sz="2400" dirty="0">
                <a:solidFill>
                  <a:schemeClr val="bg1"/>
                </a:solidFill>
              </a:rPr>
              <a:t>(</a:t>
            </a:r>
            <a:r>
              <a:rPr lang="en-US" sz="2400" dirty="0" err="1">
                <a:solidFill>
                  <a:schemeClr val="bg1"/>
                </a:solidFill>
              </a:rPr>
              <a:t>aes</a:t>
            </a:r>
            <a:r>
              <a:rPr lang="en-US" sz="2400" dirty="0">
                <a:solidFill>
                  <a:schemeClr val="bg1"/>
                </a:solidFill>
              </a:rPr>
              <a:t>(x = </a:t>
            </a:r>
            <a:r>
              <a:rPr lang="en-US" sz="2400" dirty="0" err="1">
                <a:solidFill>
                  <a:schemeClr val="bg1"/>
                </a:solidFill>
              </a:rPr>
              <a:t>member_casual</a:t>
            </a:r>
            <a:r>
              <a:rPr lang="en-US" sz="2400" dirty="0">
                <a:solidFill>
                  <a:schemeClr val="bg1"/>
                </a:solidFill>
              </a:rPr>
              <a:t>, y = 			      </a:t>
            </a:r>
            <a:r>
              <a:rPr lang="en-US" sz="2400" dirty="0" err="1">
                <a:solidFill>
                  <a:schemeClr val="bg1"/>
                </a:solidFill>
              </a:rPr>
              <a:t>Ride_count</a:t>
            </a:r>
            <a:r>
              <a:rPr lang="en-US" sz="2400" dirty="0">
                <a:solidFill>
                  <a:schemeClr val="bg1"/>
                </a:solidFill>
              </a:rPr>
              <a:t>, fill = 				      </a:t>
            </a:r>
            <a:r>
              <a:rPr lang="en-US" sz="2400" dirty="0" err="1">
                <a:solidFill>
                  <a:schemeClr val="bg1"/>
                </a:solidFill>
              </a:rPr>
              <a:t>member_casual</a:t>
            </a:r>
            <a:r>
              <a:rPr lang="en-US" sz="2400" dirty="0">
                <a:solidFill>
                  <a:schemeClr val="bg1"/>
                </a:solidFill>
              </a:rPr>
              <a:t>)) +</a:t>
            </a:r>
          </a:p>
          <a:p>
            <a:r>
              <a:rPr lang="en-US" sz="2400" dirty="0">
                <a:solidFill>
                  <a:schemeClr val="bg1"/>
                </a:solidFill>
              </a:rPr>
              <a:t>  	</a:t>
            </a:r>
            <a:r>
              <a:rPr lang="en-US" sz="2400" dirty="0" err="1">
                <a:solidFill>
                  <a:schemeClr val="bg1"/>
                </a:solidFill>
              </a:rPr>
              <a:t>geom_col</a:t>
            </a:r>
            <a:r>
              <a:rPr lang="en-US" sz="2400" dirty="0">
                <a:solidFill>
                  <a:schemeClr val="bg1"/>
                </a:solidFill>
              </a:rPr>
              <a:t>()</a:t>
            </a:r>
          </a:p>
        </p:txBody>
      </p:sp>
      <p:sp>
        <p:nvSpPr>
          <p:cNvPr id="9" name="TextBox 8">
            <a:extLst>
              <a:ext uri="{FF2B5EF4-FFF2-40B4-BE49-F238E27FC236}">
                <a16:creationId xmlns:a16="http://schemas.microsoft.com/office/drawing/2014/main" id="{57985D16-FC0E-A62A-D1B6-29519FAAD135}"/>
              </a:ext>
            </a:extLst>
          </p:cNvPr>
          <p:cNvSpPr txBox="1"/>
          <p:nvPr/>
        </p:nvSpPr>
        <p:spPr>
          <a:xfrm>
            <a:off x="6978316" y="4466659"/>
            <a:ext cx="5043637" cy="830997"/>
          </a:xfrm>
          <a:prstGeom prst="rect">
            <a:avLst/>
          </a:prstGeom>
          <a:solidFill>
            <a:schemeClr val="tx1">
              <a:lumMod val="85000"/>
              <a:lumOff val="15000"/>
              <a:alpha val="52000"/>
            </a:schemeClr>
          </a:solidFill>
        </p:spPr>
        <p:txBody>
          <a:bodyPr wrap="square" rtlCol="0">
            <a:spAutoFit/>
          </a:bodyPr>
          <a:lstStyle/>
          <a:p>
            <a:pPr algn="just"/>
            <a:r>
              <a:rPr lang="en-US" sz="2400" b="0" i="0" dirty="0">
                <a:solidFill>
                  <a:schemeClr val="bg1"/>
                </a:solidFill>
                <a:effectLst/>
                <a:latin typeface="Franklin Gothic Book (Body)"/>
              </a:rPr>
              <a:t>The plot indicates that more than half of all riders are member riders.</a:t>
            </a:r>
            <a:endParaRPr lang="en-ID" sz="2400" dirty="0">
              <a:solidFill>
                <a:schemeClr val="bg1"/>
              </a:solidFill>
              <a:latin typeface="Franklin Gothic Book (Body)"/>
            </a:endParaRPr>
          </a:p>
        </p:txBody>
      </p:sp>
      <p:pic>
        <p:nvPicPr>
          <p:cNvPr id="6" name="Picture 5">
            <a:extLst>
              <a:ext uri="{FF2B5EF4-FFF2-40B4-BE49-F238E27FC236}">
                <a16:creationId xmlns:a16="http://schemas.microsoft.com/office/drawing/2014/main" id="{693283DF-FDE3-A99C-E43A-08587D523939}"/>
              </a:ext>
            </a:extLst>
          </p:cNvPr>
          <p:cNvPicPr>
            <a:picLocks noChangeAspect="1"/>
          </p:cNvPicPr>
          <p:nvPr/>
        </p:nvPicPr>
        <p:blipFill>
          <a:blip r:embed="rId2"/>
          <a:stretch>
            <a:fillRect/>
          </a:stretch>
        </p:blipFill>
        <p:spPr>
          <a:xfrm>
            <a:off x="6997565" y="2113656"/>
            <a:ext cx="5043637" cy="2353003"/>
          </a:xfrm>
          <a:prstGeom prst="rect">
            <a:avLst/>
          </a:prstGeom>
        </p:spPr>
      </p:pic>
    </p:spTree>
    <p:extLst>
      <p:ext uri="{BB962C8B-B14F-4D97-AF65-F5344CB8AC3E}">
        <p14:creationId xmlns:p14="http://schemas.microsoft.com/office/powerpoint/2010/main" val="4189689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10126" y="513643"/>
            <a:ext cx="6055052" cy="1441022"/>
          </a:xfrm>
        </p:spPr>
        <p:txBody>
          <a:bodyPr>
            <a:noAutofit/>
          </a:bodyPr>
          <a:lstStyle/>
          <a:p>
            <a:pPr algn="l"/>
            <a:r>
              <a:rPr lang="en-US" sz="4000" b="1" i="0" dirty="0">
                <a:effectLst/>
                <a:latin typeface="-apple-system"/>
              </a:rPr>
              <a:t>Plot 6: The Number of Rides by Weekday and Rider Types and Season</a:t>
            </a:r>
            <a:endParaRPr lang="en-ID" sz="4000" b="1" i="0" dirty="0">
              <a:effectLst/>
              <a:latin typeface="-apple-system"/>
            </a:endParaRP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SHARE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28</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838201" y="2204502"/>
            <a:ext cx="6140116" cy="3785652"/>
          </a:xfrm>
          <a:prstGeom prst="rect">
            <a:avLst/>
          </a:prstGeom>
          <a:solidFill>
            <a:schemeClr val="accent2">
              <a:lumMod val="60000"/>
              <a:lumOff val="40000"/>
              <a:alpha val="49000"/>
            </a:schemeClr>
          </a:solidFill>
        </p:spPr>
        <p:txBody>
          <a:bodyPr wrap="square">
            <a:spAutoFit/>
          </a:bodyPr>
          <a:lstStyle/>
          <a:p>
            <a:r>
              <a:rPr lang="en-US" sz="1600" dirty="0">
                <a:solidFill>
                  <a:schemeClr val="bg1"/>
                </a:solidFill>
              </a:rPr>
              <a:t>#Assigning function of season from library </a:t>
            </a:r>
            <a:r>
              <a:rPr lang="en-US" sz="1600" dirty="0" err="1">
                <a:solidFill>
                  <a:schemeClr val="bg1"/>
                </a:solidFill>
              </a:rPr>
              <a:t>metR</a:t>
            </a:r>
            <a:endParaRPr lang="en-US" sz="1600" dirty="0">
              <a:solidFill>
                <a:schemeClr val="bg1"/>
              </a:solidFill>
            </a:endParaRPr>
          </a:p>
          <a:p>
            <a:r>
              <a:rPr lang="en-US" sz="1600" dirty="0" err="1">
                <a:solidFill>
                  <a:schemeClr val="bg1"/>
                </a:solidFill>
              </a:rPr>
              <a:t>All_tripdata$season</a:t>
            </a:r>
            <a:r>
              <a:rPr lang="en-US" sz="1600" dirty="0">
                <a:solidFill>
                  <a:schemeClr val="bg1"/>
                </a:solidFill>
              </a:rPr>
              <a:t> &lt;- season(</a:t>
            </a:r>
            <a:r>
              <a:rPr lang="en-US" sz="1600" dirty="0" err="1">
                <a:solidFill>
                  <a:schemeClr val="bg1"/>
                </a:solidFill>
              </a:rPr>
              <a:t>All_tripdata$month</a:t>
            </a:r>
            <a:r>
              <a:rPr lang="en-US" sz="1600" dirty="0">
                <a:solidFill>
                  <a:schemeClr val="bg1"/>
                </a:solidFill>
              </a:rPr>
              <a:t>)</a:t>
            </a:r>
          </a:p>
          <a:p>
            <a:endParaRPr lang="en-US" sz="1600" dirty="0">
              <a:solidFill>
                <a:schemeClr val="bg1"/>
              </a:solidFill>
            </a:endParaRPr>
          </a:p>
          <a:p>
            <a:r>
              <a:rPr lang="en-US" sz="1600" dirty="0" err="1">
                <a:solidFill>
                  <a:schemeClr val="bg1"/>
                </a:solidFill>
              </a:rPr>
              <a:t>All_tripdata</a:t>
            </a:r>
            <a:r>
              <a:rPr lang="en-US" sz="1600" dirty="0">
                <a:solidFill>
                  <a:schemeClr val="bg1"/>
                </a:solidFill>
              </a:rPr>
              <a:t> %&gt;%</a:t>
            </a:r>
          </a:p>
          <a:p>
            <a:r>
              <a:rPr lang="en-US" sz="1600" dirty="0">
                <a:solidFill>
                  <a:schemeClr val="bg1"/>
                </a:solidFill>
              </a:rPr>
              <a:t>  	</a:t>
            </a:r>
            <a:r>
              <a:rPr lang="en-US" sz="1600" dirty="0" err="1">
                <a:solidFill>
                  <a:schemeClr val="bg1"/>
                </a:solidFill>
              </a:rPr>
              <a:t>group_by</a:t>
            </a:r>
            <a:r>
              <a:rPr lang="en-US" sz="1600" dirty="0">
                <a:solidFill>
                  <a:schemeClr val="bg1"/>
                </a:solidFill>
              </a:rPr>
              <a:t>(season, </a:t>
            </a:r>
            <a:r>
              <a:rPr lang="en-US" sz="1600" dirty="0" err="1">
                <a:solidFill>
                  <a:schemeClr val="bg1"/>
                </a:solidFill>
              </a:rPr>
              <a:t>day_of_week</a:t>
            </a:r>
            <a:r>
              <a:rPr lang="en-US" sz="1600" dirty="0">
                <a:solidFill>
                  <a:schemeClr val="bg1"/>
                </a:solidFill>
              </a:rPr>
              <a:t>, </a:t>
            </a:r>
            <a:r>
              <a:rPr lang="en-US" sz="1600" dirty="0" err="1">
                <a:solidFill>
                  <a:schemeClr val="bg1"/>
                </a:solidFill>
              </a:rPr>
              <a:t>member_casual</a:t>
            </a:r>
            <a:r>
              <a:rPr lang="en-US" sz="1600" dirty="0">
                <a:solidFill>
                  <a:schemeClr val="bg1"/>
                </a:solidFill>
              </a:rPr>
              <a:t>) %&gt;%</a:t>
            </a:r>
          </a:p>
          <a:p>
            <a:r>
              <a:rPr lang="en-US" sz="1600" dirty="0">
                <a:solidFill>
                  <a:schemeClr val="bg1"/>
                </a:solidFill>
              </a:rPr>
              <a:t> 	</a:t>
            </a:r>
            <a:r>
              <a:rPr lang="en-US" sz="1600" dirty="0" err="1">
                <a:solidFill>
                  <a:schemeClr val="bg1"/>
                </a:solidFill>
              </a:rPr>
              <a:t>summarise</a:t>
            </a:r>
            <a:r>
              <a:rPr lang="en-US" sz="1600" dirty="0">
                <a:solidFill>
                  <a:schemeClr val="bg1"/>
                </a:solidFill>
              </a:rPr>
              <a:t>(</a:t>
            </a:r>
            <a:r>
              <a:rPr lang="en-US" sz="1600" dirty="0" err="1">
                <a:solidFill>
                  <a:schemeClr val="bg1"/>
                </a:solidFill>
              </a:rPr>
              <a:t>The_number_of_ride</a:t>
            </a:r>
            <a:r>
              <a:rPr lang="en-US" sz="1600" dirty="0">
                <a:solidFill>
                  <a:schemeClr val="bg1"/>
                </a:solidFill>
              </a:rPr>
              <a:t> = n(),</a:t>
            </a:r>
          </a:p>
          <a:p>
            <a:r>
              <a:rPr lang="en-US" sz="1600" dirty="0">
                <a:solidFill>
                  <a:schemeClr val="bg1"/>
                </a:solidFill>
              </a:rPr>
              <a:t>            		 </a:t>
            </a:r>
            <a:r>
              <a:rPr lang="en-US" sz="1600" dirty="0" err="1">
                <a:solidFill>
                  <a:schemeClr val="bg1"/>
                </a:solidFill>
              </a:rPr>
              <a:t>Average_ride_lenght_min</a:t>
            </a:r>
            <a:r>
              <a:rPr lang="en-US" sz="1600" dirty="0">
                <a:solidFill>
                  <a:schemeClr val="bg1"/>
                </a:solidFill>
              </a:rPr>
              <a:t> = 				 mean(</a:t>
            </a:r>
            <a:r>
              <a:rPr lang="en-US" sz="1600" dirty="0" err="1">
                <a:solidFill>
                  <a:schemeClr val="bg1"/>
                </a:solidFill>
              </a:rPr>
              <a:t>ride_lenght_min</a:t>
            </a:r>
            <a:r>
              <a:rPr lang="en-US" sz="1600" dirty="0">
                <a:solidFill>
                  <a:schemeClr val="bg1"/>
                </a:solidFill>
              </a:rPr>
              <a:t>)) %&gt;%</a:t>
            </a:r>
          </a:p>
          <a:p>
            <a:r>
              <a:rPr lang="en-US" sz="1600" dirty="0">
                <a:solidFill>
                  <a:schemeClr val="bg1"/>
                </a:solidFill>
              </a:rPr>
              <a:t>  	</a:t>
            </a:r>
            <a:r>
              <a:rPr lang="en-US" sz="1600" dirty="0" err="1">
                <a:solidFill>
                  <a:schemeClr val="bg1"/>
                </a:solidFill>
              </a:rPr>
              <a:t>ggplot</a:t>
            </a:r>
            <a:r>
              <a:rPr lang="en-US" sz="1600" dirty="0">
                <a:solidFill>
                  <a:schemeClr val="bg1"/>
                </a:solidFill>
              </a:rPr>
              <a:t>() + </a:t>
            </a:r>
            <a:r>
              <a:rPr lang="en-US" sz="1600" dirty="0" err="1">
                <a:solidFill>
                  <a:schemeClr val="bg1"/>
                </a:solidFill>
              </a:rPr>
              <a:t>geom_col</a:t>
            </a:r>
            <a:r>
              <a:rPr lang="en-US" sz="1600" dirty="0">
                <a:solidFill>
                  <a:schemeClr val="bg1"/>
                </a:solidFill>
              </a:rPr>
              <a:t>(mapping = </a:t>
            </a:r>
            <a:r>
              <a:rPr lang="en-US" sz="1600" dirty="0" err="1">
                <a:solidFill>
                  <a:schemeClr val="bg1"/>
                </a:solidFill>
              </a:rPr>
              <a:t>aes</a:t>
            </a:r>
            <a:r>
              <a:rPr lang="en-US" sz="1600" dirty="0">
                <a:solidFill>
                  <a:schemeClr val="bg1"/>
                </a:solidFill>
              </a:rPr>
              <a:t>(x = </a:t>
            </a:r>
            <a:r>
              <a:rPr lang="en-US" sz="1600" dirty="0" err="1">
                <a:solidFill>
                  <a:schemeClr val="bg1"/>
                </a:solidFill>
              </a:rPr>
              <a:t>day_of_week</a:t>
            </a:r>
            <a:r>
              <a:rPr lang="en-US" sz="1600" dirty="0">
                <a:solidFill>
                  <a:schemeClr val="bg1"/>
                </a:solidFill>
              </a:rPr>
              <a:t>, y = 				      </a:t>
            </a:r>
            <a:r>
              <a:rPr lang="en-US" sz="1600" dirty="0" err="1">
                <a:solidFill>
                  <a:schemeClr val="bg1"/>
                </a:solidFill>
              </a:rPr>
              <a:t>The_number_of_ride</a:t>
            </a:r>
            <a:r>
              <a:rPr lang="en-US" sz="1600" dirty="0">
                <a:solidFill>
                  <a:schemeClr val="bg1"/>
                </a:solidFill>
              </a:rPr>
              <a:t>,</a:t>
            </a:r>
          </a:p>
          <a:p>
            <a:r>
              <a:rPr lang="en-US" sz="1600" dirty="0">
                <a:solidFill>
                  <a:schemeClr val="bg1"/>
                </a:solidFill>
              </a:rPr>
              <a:t>                                    		      fill = </a:t>
            </a:r>
            <a:r>
              <a:rPr lang="en-US" sz="1600" dirty="0" err="1">
                <a:solidFill>
                  <a:schemeClr val="bg1"/>
                </a:solidFill>
              </a:rPr>
              <a:t>member_casual</a:t>
            </a:r>
            <a:r>
              <a:rPr lang="en-US" sz="1600" dirty="0">
                <a:solidFill>
                  <a:schemeClr val="bg1"/>
                </a:solidFill>
              </a:rPr>
              <a:t>),</a:t>
            </a:r>
          </a:p>
          <a:p>
            <a:r>
              <a:rPr lang="en-US" sz="1600" dirty="0">
                <a:solidFill>
                  <a:schemeClr val="bg1"/>
                </a:solidFill>
              </a:rPr>
              <a:t>                      			      position = 'dodge') +</a:t>
            </a:r>
          </a:p>
          <a:p>
            <a:r>
              <a:rPr lang="en-US" sz="1600" dirty="0">
                <a:solidFill>
                  <a:schemeClr val="bg1"/>
                </a:solidFill>
              </a:rPr>
              <a:t>  	</a:t>
            </a:r>
            <a:r>
              <a:rPr lang="en-US" sz="1600" dirty="0" err="1">
                <a:solidFill>
                  <a:schemeClr val="bg1"/>
                </a:solidFill>
              </a:rPr>
              <a:t>facet_wrap</a:t>
            </a:r>
            <a:r>
              <a:rPr lang="en-US" sz="1600" dirty="0">
                <a:solidFill>
                  <a:schemeClr val="bg1"/>
                </a:solidFill>
              </a:rPr>
              <a:t>(~season) + </a:t>
            </a:r>
          </a:p>
          <a:p>
            <a:r>
              <a:rPr lang="en-US" sz="1600" dirty="0">
                <a:solidFill>
                  <a:schemeClr val="bg1"/>
                </a:solidFill>
              </a:rPr>
              <a:t>  	</a:t>
            </a:r>
            <a:r>
              <a:rPr lang="en-US" sz="1600" dirty="0" err="1">
                <a:solidFill>
                  <a:schemeClr val="bg1"/>
                </a:solidFill>
              </a:rPr>
              <a:t>scale_y_continuous</a:t>
            </a:r>
            <a:r>
              <a:rPr lang="en-US" sz="1600" dirty="0">
                <a:solidFill>
                  <a:schemeClr val="bg1"/>
                </a:solidFill>
              </a:rPr>
              <a:t>(breaks = seq (0, 400000, by = 			                50000))</a:t>
            </a:r>
          </a:p>
        </p:txBody>
      </p:sp>
      <p:sp>
        <p:nvSpPr>
          <p:cNvPr id="9" name="TextBox 8">
            <a:extLst>
              <a:ext uri="{FF2B5EF4-FFF2-40B4-BE49-F238E27FC236}">
                <a16:creationId xmlns:a16="http://schemas.microsoft.com/office/drawing/2014/main" id="{57985D16-FC0E-A62A-D1B6-29519FAAD135}"/>
              </a:ext>
            </a:extLst>
          </p:cNvPr>
          <p:cNvSpPr txBox="1"/>
          <p:nvPr/>
        </p:nvSpPr>
        <p:spPr>
          <a:xfrm>
            <a:off x="6978314" y="4197661"/>
            <a:ext cx="5043637" cy="1938992"/>
          </a:xfrm>
          <a:prstGeom prst="rect">
            <a:avLst/>
          </a:prstGeom>
          <a:solidFill>
            <a:schemeClr val="tx1">
              <a:lumMod val="85000"/>
              <a:lumOff val="15000"/>
              <a:alpha val="52000"/>
            </a:schemeClr>
          </a:solidFill>
        </p:spPr>
        <p:txBody>
          <a:bodyPr wrap="square" rtlCol="0">
            <a:spAutoFit/>
          </a:bodyPr>
          <a:lstStyle/>
          <a:p>
            <a:pPr algn="just"/>
            <a:r>
              <a:rPr lang="en-US" sz="2000" b="0" i="0" dirty="0">
                <a:solidFill>
                  <a:schemeClr val="bg1"/>
                </a:solidFill>
                <a:effectLst/>
                <a:latin typeface="Franklin Gothic Book (Body)"/>
              </a:rPr>
              <a:t>The number of rides of members is always higher than that of casual riders on every workday in every season. Weekends are still the time where casual riders bike more than members. The only exception to this trend is in the winter months (Dec, Jan, Feb).</a:t>
            </a:r>
            <a:endParaRPr lang="en-ID" sz="2000" dirty="0">
              <a:solidFill>
                <a:schemeClr val="bg1"/>
              </a:solidFill>
              <a:latin typeface="Franklin Gothic Book (Body)"/>
            </a:endParaRPr>
          </a:p>
        </p:txBody>
      </p:sp>
      <p:pic>
        <p:nvPicPr>
          <p:cNvPr id="8" name="Picture 7">
            <a:extLst>
              <a:ext uri="{FF2B5EF4-FFF2-40B4-BE49-F238E27FC236}">
                <a16:creationId xmlns:a16="http://schemas.microsoft.com/office/drawing/2014/main" id="{88AC94E0-E31A-765F-4BB4-C3DA44ABAE17}"/>
              </a:ext>
            </a:extLst>
          </p:cNvPr>
          <p:cNvPicPr>
            <a:picLocks noChangeAspect="1"/>
          </p:cNvPicPr>
          <p:nvPr/>
        </p:nvPicPr>
        <p:blipFill>
          <a:blip r:embed="rId2"/>
          <a:stretch>
            <a:fillRect/>
          </a:stretch>
        </p:blipFill>
        <p:spPr>
          <a:xfrm>
            <a:off x="6978314" y="444336"/>
            <a:ext cx="5043637" cy="3334215"/>
          </a:xfrm>
          <a:prstGeom prst="rect">
            <a:avLst/>
          </a:prstGeom>
        </p:spPr>
      </p:pic>
      <p:sp>
        <p:nvSpPr>
          <p:cNvPr id="10" name="TextBox 9">
            <a:extLst>
              <a:ext uri="{FF2B5EF4-FFF2-40B4-BE49-F238E27FC236}">
                <a16:creationId xmlns:a16="http://schemas.microsoft.com/office/drawing/2014/main" id="{F34D1C9C-0BCA-E59A-EBBA-0331E4F9F728}"/>
              </a:ext>
            </a:extLst>
          </p:cNvPr>
          <p:cNvSpPr txBox="1"/>
          <p:nvPr/>
        </p:nvSpPr>
        <p:spPr>
          <a:xfrm>
            <a:off x="6978314" y="3803440"/>
            <a:ext cx="5043637" cy="369332"/>
          </a:xfrm>
          <a:prstGeom prst="rect">
            <a:avLst/>
          </a:prstGeom>
          <a:solidFill>
            <a:srgbClr val="FF0000">
              <a:alpha val="45000"/>
            </a:srgbClr>
          </a:solidFill>
        </p:spPr>
        <p:txBody>
          <a:bodyPr wrap="square" rtlCol="0">
            <a:spAutoFit/>
          </a:bodyPr>
          <a:lstStyle/>
          <a:p>
            <a:r>
              <a:rPr lang="sv-SE" dirty="0">
                <a:solidFill>
                  <a:schemeClr val="bg1"/>
                </a:solidFill>
              </a:rPr>
              <a:t>DJF: Winter, MAM: Spring, JJA: Summer, SON: Fall.</a:t>
            </a:r>
            <a:endParaRPr lang="en-ID" dirty="0">
              <a:solidFill>
                <a:schemeClr val="bg1"/>
              </a:solidFill>
            </a:endParaRPr>
          </a:p>
        </p:txBody>
      </p:sp>
    </p:spTree>
    <p:extLst>
      <p:ext uri="{BB962C8B-B14F-4D97-AF65-F5344CB8AC3E}">
        <p14:creationId xmlns:p14="http://schemas.microsoft.com/office/powerpoint/2010/main" val="3299793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10126" y="513643"/>
            <a:ext cx="6055052" cy="1441022"/>
          </a:xfrm>
        </p:spPr>
        <p:txBody>
          <a:bodyPr>
            <a:noAutofit/>
          </a:bodyPr>
          <a:lstStyle/>
          <a:p>
            <a:pPr algn="l"/>
            <a:r>
              <a:rPr lang="en-US" sz="4000" b="1" i="0" dirty="0">
                <a:effectLst/>
                <a:latin typeface="-apple-system"/>
              </a:rPr>
              <a:t>Plot 7: Ride </a:t>
            </a:r>
            <a:r>
              <a:rPr lang="en-US" sz="4000" b="1" i="0" dirty="0" err="1">
                <a:effectLst/>
                <a:latin typeface="-apple-system"/>
              </a:rPr>
              <a:t>Lenght</a:t>
            </a:r>
            <a:r>
              <a:rPr lang="en-US" sz="4000" b="1" i="0" dirty="0">
                <a:effectLst/>
                <a:latin typeface="-apple-system"/>
              </a:rPr>
              <a:t> by Weekday and Rider Type and Season</a:t>
            </a:r>
            <a:endParaRPr lang="en-ID" sz="4000" b="1" i="0" dirty="0">
              <a:effectLst/>
              <a:latin typeface="-apple-system"/>
            </a:endParaRP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SHARE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29</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923265" y="2204502"/>
            <a:ext cx="6055052" cy="3693319"/>
          </a:xfrm>
          <a:prstGeom prst="rect">
            <a:avLst/>
          </a:prstGeom>
          <a:solidFill>
            <a:schemeClr val="accent2">
              <a:lumMod val="60000"/>
              <a:lumOff val="40000"/>
              <a:alpha val="49000"/>
            </a:schemeClr>
          </a:solidFill>
        </p:spPr>
        <p:txBody>
          <a:bodyPr wrap="square">
            <a:spAutoFit/>
          </a:bodyPr>
          <a:lstStyle/>
          <a:p>
            <a:r>
              <a:rPr lang="en-US" dirty="0" err="1">
                <a:solidFill>
                  <a:schemeClr val="bg1"/>
                </a:solidFill>
              </a:rPr>
              <a:t>All_tripdata</a:t>
            </a:r>
            <a:r>
              <a:rPr lang="en-US" dirty="0">
                <a:solidFill>
                  <a:schemeClr val="bg1"/>
                </a:solidFill>
              </a:rPr>
              <a:t> %&gt;%</a:t>
            </a:r>
          </a:p>
          <a:p>
            <a:r>
              <a:rPr lang="en-US" dirty="0">
                <a:solidFill>
                  <a:schemeClr val="bg1"/>
                </a:solidFill>
              </a:rPr>
              <a:t>  	</a:t>
            </a:r>
            <a:r>
              <a:rPr lang="en-US" dirty="0" err="1">
                <a:solidFill>
                  <a:schemeClr val="bg1"/>
                </a:solidFill>
              </a:rPr>
              <a:t>group_by</a:t>
            </a:r>
            <a:r>
              <a:rPr lang="en-US" dirty="0">
                <a:solidFill>
                  <a:schemeClr val="bg1"/>
                </a:solidFill>
              </a:rPr>
              <a:t>(season, </a:t>
            </a:r>
            <a:r>
              <a:rPr lang="en-US" dirty="0" err="1">
                <a:solidFill>
                  <a:schemeClr val="bg1"/>
                </a:solidFill>
              </a:rPr>
              <a:t>day_of_week</a:t>
            </a:r>
            <a:r>
              <a:rPr lang="en-US" dirty="0">
                <a:solidFill>
                  <a:schemeClr val="bg1"/>
                </a:solidFill>
              </a:rPr>
              <a:t>, </a:t>
            </a:r>
            <a:r>
              <a:rPr lang="en-US" dirty="0" err="1">
                <a:solidFill>
                  <a:schemeClr val="bg1"/>
                </a:solidFill>
              </a:rPr>
              <a:t>member_casual</a:t>
            </a:r>
            <a:r>
              <a:rPr lang="en-US" dirty="0">
                <a:solidFill>
                  <a:schemeClr val="bg1"/>
                </a:solidFill>
              </a:rPr>
              <a:t>) 	%&gt;%</a:t>
            </a:r>
          </a:p>
          <a:p>
            <a:r>
              <a:rPr lang="en-US" dirty="0">
                <a:solidFill>
                  <a:schemeClr val="bg1"/>
                </a:solidFill>
              </a:rPr>
              <a:t>  	</a:t>
            </a:r>
            <a:r>
              <a:rPr lang="en-US" dirty="0" err="1">
                <a:solidFill>
                  <a:schemeClr val="bg1"/>
                </a:solidFill>
              </a:rPr>
              <a:t>summarise</a:t>
            </a:r>
            <a:r>
              <a:rPr lang="en-US" dirty="0">
                <a:solidFill>
                  <a:schemeClr val="bg1"/>
                </a:solidFill>
              </a:rPr>
              <a:t>(</a:t>
            </a:r>
            <a:r>
              <a:rPr lang="en-US" dirty="0" err="1">
                <a:solidFill>
                  <a:schemeClr val="bg1"/>
                </a:solidFill>
              </a:rPr>
              <a:t>The_number_of_ride</a:t>
            </a:r>
            <a:r>
              <a:rPr lang="en-US" dirty="0">
                <a:solidFill>
                  <a:schemeClr val="bg1"/>
                </a:solidFill>
              </a:rPr>
              <a:t> = n(),</a:t>
            </a:r>
          </a:p>
          <a:p>
            <a:r>
              <a:rPr lang="en-US" dirty="0">
                <a:solidFill>
                  <a:schemeClr val="bg1"/>
                </a:solidFill>
              </a:rPr>
              <a:t>            		   </a:t>
            </a:r>
            <a:r>
              <a:rPr lang="en-US" dirty="0" err="1">
                <a:solidFill>
                  <a:schemeClr val="bg1"/>
                </a:solidFill>
              </a:rPr>
              <a:t>Average_ride_lenght_min</a:t>
            </a:r>
            <a:r>
              <a:rPr lang="en-US" dirty="0">
                <a:solidFill>
                  <a:schemeClr val="bg1"/>
                </a:solidFill>
              </a:rPr>
              <a:t> = 			   mean(</a:t>
            </a:r>
            <a:r>
              <a:rPr lang="en-US" dirty="0" err="1">
                <a:solidFill>
                  <a:schemeClr val="bg1"/>
                </a:solidFill>
              </a:rPr>
              <a:t>ride_lenght_min</a:t>
            </a:r>
            <a:r>
              <a:rPr lang="en-US" dirty="0">
                <a:solidFill>
                  <a:schemeClr val="bg1"/>
                </a:solidFill>
              </a:rPr>
              <a:t>)) %&gt;%</a:t>
            </a:r>
          </a:p>
          <a:p>
            <a:r>
              <a:rPr lang="en-US" dirty="0">
                <a:solidFill>
                  <a:schemeClr val="bg1"/>
                </a:solidFill>
              </a:rPr>
              <a:t>  	</a:t>
            </a:r>
            <a:r>
              <a:rPr lang="en-US" dirty="0" err="1">
                <a:solidFill>
                  <a:schemeClr val="bg1"/>
                </a:solidFill>
              </a:rPr>
              <a:t>ggplot</a:t>
            </a:r>
            <a:r>
              <a:rPr lang="en-US" dirty="0">
                <a:solidFill>
                  <a:schemeClr val="bg1"/>
                </a:solidFill>
              </a:rPr>
              <a:t>() + </a:t>
            </a:r>
          </a:p>
          <a:p>
            <a:r>
              <a:rPr lang="en-US" dirty="0">
                <a:solidFill>
                  <a:schemeClr val="bg1"/>
                </a:solidFill>
              </a:rPr>
              <a:t>	</a:t>
            </a:r>
            <a:r>
              <a:rPr lang="en-US" dirty="0" err="1">
                <a:solidFill>
                  <a:schemeClr val="bg1"/>
                </a:solidFill>
              </a:rPr>
              <a:t>geom_col</a:t>
            </a:r>
            <a:r>
              <a:rPr lang="en-US" dirty="0">
                <a:solidFill>
                  <a:schemeClr val="bg1"/>
                </a:solidFill>
              </a:rPr>
              <a:t>(mapping = </a:t>
            </a:r>
            <a:r>
              <a:rPr lang="en-US" dirty="0" err="1">
                <a:solidFill>
                  <a:schemeClr val="bg1"/>
                </a:solidFill>
              </a:rPr>
              <a:t>aes</a:t>
            </a:r>
            <a:r>
              <a:rPr lang="en-US" dirty="0">
                <a:solidFill>
                  <a:schemeClr val="bg1"/>
                </a:solidFill>
              </a:rPr>
              <a:t>(x = </a:t>
            </a:r>
            <a:r>
              <a:rPr lang="en-US" dirty="0" err="1">
                <a:solidFill>
                  <a:schemeClr val="bg1"/>
                </a:solidFill>
              </a:rPr>
              <a:t>day_of_week</a:t>
            </a:r>
            <a:r>
              <a:rPr lang="en-US" dirty="0">
                <a:solidFill>
                  <a:schemeClr val="bg1"/>
                </a:solidFill>
              </a:rPr>
              <a:t>, y = 				           </a:t>
            </a:r>
            <a:r>
              <a:rPr lang="en-US" dirty="0" err="1">
                <a:solidFill>
                  <a:schemeClr val="bg1"/>
                </a:solidFill>
              </a:rPr>
              <a:t>Average_ride_lenght_min</a:t>
            </a:r>
            <a:r>
              <a:rPr lang="en-US" dirty="0">
                <a:solidFill>
                  <a:schemeClr val="bg1"/>
                </a:solidFill>
              </a:rPr>
              <a:t>,</a:t>
            </a:r>
          </a:p>
          <a:p>
            <a:r>
              <a:rPr lang="en-US" dirty="0">
                <a:solidFill>
                  <a:schemeClr val="bg1"/>
                </a:solidFill>
              </a:rPr>
              <a:t>                                    	           fill = </a:t>
            </a:r>
            <a:r>
              <a:rPr lang="en-US" dirty="0" err="1">
                <a:solidFill>
                  <a:schemeClr val="bg1"/>
                </a:solidFill>
              </a:rPr>
              <a:t>member_casual</a:t>
            </a:r>
            <a:r>
              <a:rPr lang="en-US" dirty="0">
                <a:solidFill>
                  <a:schemeClr val="bg1"/>
                </a:solidFill>
              </a:rPr>
              <a:t>),</a:t>
            </a:r>
          </a:p>
          <a:p>
            <a:r>
              <a:rPr lang="en-US" dirty="0">
                <a:solidFill>
                  <a:schemeClr val="bg1"/>
                </a:solidFill>
              </a:rPr>
              <a:t>                      		           position = 'dodge') +</a:t>
            </a:r>
          </a:p>
          <a:p>
            <a:r>
              <a:rPr lang="en-US" dirty="0">
                <a:solidFill>
                  <a:schemeClr val="bg1"/>
                </a:solidFill>
              </a:rPr>
              <a:t>  	</a:t>
            </a:r>
            <a:r>
              <a:rPr lang="en-US" dirty="0" err="1">
                <a:solidFill>
                  <a:schemeClr val="bg1"/>
                </a:solidFill>
              </a:rPr>
              <a:t>facet_wrap</a:t>
            </a:r>
            <a:r>
              <a:rPr lang="en-US" dirty="0">
                <a:solidFill>
                  <a:schemeClr val="bg1"/>
                </a:solidFill>
              </a:rPr>
              <a:t>(~season) + </a:t>
            </a:r>
          </a:p>
          <a:p>
            <a:r>
              <a:rPr lang="en-US" dirty="0">
                <a:solidFill>
                  <a:schemeClr val="bg1"/>
                </a:solidFill>
              </a:rPr>
              <a:t>  	</a:t>
            </a:r>
            <a:r>
              <a:rPr lang="en-US" dirty="0" err="1">
                <a:solidFill>
                  <a:schemeClr val="bg1"/>
                </a:solidFill>
              </a:rPr>
              <a:t>scale_y_continuous</a:t>
            </a:r>
            <a:r>
              <a:rPr lang="en-US" dirty="0">
                <a:solidFill>
                  <a:schemeClr val="bg1"/>
                </a:solidFill>
              </a:rPr>
              <a:t>(breaks = seq (0, 50, by = 10))</a:t>
            </a:r>
          </a:p>
        </p:txBody>
      </p:sp>
      <p:sp>
        <p:nvSpPr>
          <p:cNvPr id="9" name="TextBox 8">
            <a:extLst>
              <a:ext uri="{FF2B5EF4-FFF2-40B4-BE49-F238E27FC236}">
                <a16:creationId xmlns:a16="http://schemas.microsoft.com/office/drawing/2014/main" id="{57985D16-FC0E-A62A-D1B6-29519FAAD135}"/>
              </a:ext>
            </a:extLst>
          </p:cNvPr>
          <p:cNvSpPr txBox="1"/>
          <p:nvPr/>
        </p:nvSpPr>
        <p:spPr>
          <a:xfrm>
            <a:off x="6978314" y="4197661"/>
            <a:ext cx="5043637" cy="1938992"/>
          </a:xfrm>
          <a:prstGeom prst="rect">
            <a:avLst/>
          </a:prstGeom>
          <a:solidFill>
            <a:schemeClr val="tx1">
              <a:lumMod val="85000"/>
              <a:lumOff val="15000"/>
              <a:alpha val="52000"/>
            </a:schemeClr>
          </a:solidFill>
        </p:spPr>
        <p:txBody>
          <a:bodyPr wrap="square" rtlCol="0">
            <a:spAutoFit/>
          </a:bodyPr>
          <a:lstStyle/>
          <a:p>
            <a:pPr algn="just"/>
            <a:r>
              <a:rPr lang="en-US" sz="2000" dirty="0">
                <a:solidFill>
                  <a:schemeClr val="bg1"/>
                </a:solidFill>
                <a:latin typeface="Franklin Gothic Book (Body)"/>
              </a:rPr>
              <a:t>T</a:t>
            </a:r>
            <a:r>
              <a:rPr lang="en-US" sz="2000" b="0" i="0" dirty="0">
                <a:solidFill>
                  <a:schemeClr val="bg1"/>
                </a:solidFill>
                <a:effectLst/>
                <a:latin typeface="Franklin Gothic Book (Body)"/>
              </a:rPr>
              <a:t>he member group has all year long average ride length of about 13.6 minutes. Casual riders use bikes about half an hour long on all days in spring and summer. In winter and fall, the average ride length becomes less than 30 minutes. </a:t>
            </a:r>
          </a:p>
        </p:txBody>
      </p:sp>
      <p:sp>
        <p:nvSpPr>
          <p:cNvPr id="10" name="TextBox 9">
            <a:extLst>
              <a:ext uri="{FF2B5EF4-FFF2-40B4-BE49-F238E27FC236}">
                <a16:creationId xmlns:a16="http://schemas.microsoft.com/office/drawing/2014/main" id="{F34D1C9C-0BCA-E59A-EBBA-0331E4F9F728}"/>
              </a:ext>
            </a:extLst>
          </p:cNvPr>
          <p:cNvSpPr txBox="1"/>
          <p:nvPr/>
        </p:nvSpPr>
        <p:spPr>
          <a:xfrm>
            <a:off x="6978314" y="3803440"/>
            <a:ext cx="5043637" cy="369332"/>
          </a:xfrm>
          <a:prstGeom prst="rect">
            <a:avLst/>
          </a:prstGeom>
          <a:solidFill>
            <a:srgbClr val="FF0000">
              <a:alpha val="45000"/>
            </a:srgbClr>
          </a:solidFill>
        </p:spPr>
        <p:txBody>
          <a:bodyPr wrap="square" rtlCol="0">
            <a:spAutoFit/>
          </a:bodyPr>
          <a:lstStyle/>
          <a:p>
            <a:r>
              <a:rPr lang="sv-SE" dirty="0">
                <a:solidFill>
                  <a:schemeClr val="bg1"/>
                </a:solidFill>
              </a:rPr>
              <a:t>DJF: Winter, MAM: Spring, JJA: Summer, SON: Fall.</a:t>
            </a:r>
            <a:endParaRPr lang="en-ID" dirty="0">
              <a:solidFill>
                <a:schemeClr val="bg1"/>
              </a:solidFill>
            </a:endParaRPr>
          </a:p>
        </p:txBody>
      </p:sp>
      <p:pic>
        <p:nvPicPr>
          <p:cNvPr id="6" name="Picture 5">
            <a:extLst>
              <a:ext uri="{FF2B5EF4-FFF2-40B4-BE49-F238E27FC236}">
                <a16:creationId xmlns:a16="http://schemas.microsoft.com/office/drawing/2014/main" id="{D97C27BF-7914-41D1-02DB-63F1DCF71F97}"/>
              </a:ext>
            </a:extLst>
          </p:cNvPr>
          <p:cNvPicPr>
            <a:picLocks noChangeAspect="1"/>
          </p:cNvPicPr>
          <p:nvPr/>
        </p:nvPicPr>
        <p:blipFill>
          <a:blip r:embed="rId2"/>
          <a:stretch>
            <a:fillRect/>
          </a:stretch>
        </p:blipFill>
        <p:spPr>
          <a:xfrm>
            <a:off x="6997564" y="441856"/>
            <a:ext cx="5043637" cy="3334215"/>
          </a:xfrm>
          <a:prstGeom prst="rect">
            <a:avLst/>
          </a:prstGeom>
        </p:spPr>
      </p:pic>
    </p:spTree>
    <p:extLst>
      <p:ext uri="{BB962C8B-B14F-4D97-AF65-F5344CB8AC3E}">
        <p14:creationId xmlns:p14="http://schemas.microsoft.com/office/powerpoint/2010/main" val="1604518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3609474" y="918484"/>
            <a:ext cx="5111015" cy="4253535"/>
          </a:xfrm>
        </p:spPr>
        <p:txBody>
          <a:bodyPr>
            <a:noAutofit/>
          </a:bodyPr>
          <a:lstStyle/>
          <a:p>
            <a:r>
              <a:rPr lang="en-US" sz="6600" dirty="0"/>
              <a:t>ASK</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ASK</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Lorem ipsum dolor sit amet, consectetuer adipiscing elit</a:t>
            </a:r>
          </a:p>
        </p:txBody>
      </p:sp>
    </p:spTree>
    <p:extLst>
      <p:ext uri="{BB962C8B-B14F-4D97-AF65-F5344CB8AC3E}">
        <p14:creationId xmlns:p14="http://schemas.microsoft.com/office/powerpoint/2010/main" val="2246225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10126" y="513643"/>
            <a:ext cx="6055052" cy="1441022"/>
          </a:xfrm>
        </p:spPr>
        <p:txBody>
          <a:bodyPr>
            <a:noAutofit/>
          </a:bodyPr>
          <a:lstStyle/>
          <a:p>
            <a:pPr algn="l"/>
            <a:r>
              <a:rPr lang="en-US" sz="4000" b="1" i="0" dirty="0">
                <a:effectLst/>
                <a:latin typeface="-apple-system"/>
              </a:rPr>
              <a:t>Plot 8: The Number of Rides Along the Whole Year</a:t>
            </a:r>
            <a:endParaRPr lang="en-ID" sz="4000" b="1" i="0" dirty="0">
              <a:effectLst/>
              <a:latin typeface="-apple-system"/>
            </a:endParaRP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SHARE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30</a:t>
            </a:fld>
            <a:endParaRPr lang="en-US" dirty="0"/>
          </a:p>
        </p:txBody>
      </p:sp>
      <p:sp>
        <p:nvSpPr>
          <p:cNvPr id="7" name="TextBox 6">
            <a:extLst>
              <a:ext uri="{FF2B5EF4-FFF2-40B4-BE49-F238E27FC236}">
                <a16:creationId xmlns:a16="http://schemas.microsoft.com/office/drawing/2014/main" id="{02701F56-79F7-CC47-1451-313DDD7CB0AC}"/>
              </a:ext>
            </a:extLst>
          </p:cNvPr>
          <p:cNvSpPr txBox="1"/>
          <p:nvPr/>
        </p:nvSpPr>
        <p:spPr>
          <a:xfrm>
            <a:off x="838200" y="2204502"/>
            <a:ext cx="6140117" cy="3785652"/>
          </a:xfrm>
          <a:prstGeom prst="rect">
            <a:avLst/>
          </a:prstGeom>
          <a:solidFill>
            <a:schemeClr val="accent2">
              <a:lumMod val="60000"/>
              <a:lumOff val="40000"/>
              <a:alpha val="49000"/>
            </a:schemeClr>
          </a:solidFill>
        </p:spPr>
        <p:txBody>
          <a:bodyPr wrap="square">
            <a:spAutoFit/>
          </a:bodyPr>
          <a:lstStyle/>
          <a:p>
            <a:r>
              <a:rPr lang="en-US" sz="2000" dirty="0" err="1">
                <a:solidFill>
                  <a:schemeClr val="bg1"/>
                </a:solidFill>
              </a:rPr>
              <a:t>All_tripdata</a:t>
            </a:r>
            <a:r>
              <a:rPr lang="en-US" sz="2000" dirty="0">
                <a:solidFill>
                  <a:schemeClr val="bg1"/>
                </a:solidFill>
              </a:rPr>
              <a:t> %&gt;%</a:t>
            </a:r>
          </a:p>
          <a:p>
            <a:r>
              <a:rPr lang="en-US" sz="2000" dirty="0">
                <a:solidFill>
                  <a:schemeClr val="bg1"/>
                </a:solidFill>
              </a:rPr>
              <a:t>  	</a:t>
            </a:r>
            <a:r>
              <a:rPr lang="en-US" sz="2000" dirty="0" err="1">
                <a:solidFill>
                  <a:schemeClr val="bg1"/>
                </a:solidFill>
              </a:rPr>
              <a:t>group_by</a:t>
            </a:r>
            <a:r>
              <a:rPr lang="en-US" sz="2000" dirty="0">
                <a:solidFill>
                  <a:schemeClr val="bg1"/>
                </a:solidFill>
              </a:rPr>
              <a:t>(month, </a:t>
            </a:r>
            <a:r>
              <a:rPr lang="en-US" sz="2000" dirty="0" err="1">
                <a:solidFill>
                  <a:schemeClr val="bg1"/>
                </a:solidFill>
              </a:rPr>
              <a:t>member_casual</a:t>
            </a:r>
            <a:r>
              <a:rPr lang="en-US" sz="2000" dirty="0">
                <a:solidFill>
                  <a:schemeClr val="bg1"/>
                </a:solidFill>
              </a:rPr>
              <a:t>) %&gt;%</a:t>
            </a:r>
          </a:p>
          <a:p>
            <a:r>
              <a:rPr lang="en-US" sz="2000" dirty="0">
                <a:solidFill>
                  <a:schemeClr val="bg1"/>
                </a:solidFill>
              </a:rPr>
              <a:t>  	</a:t>
            </a:r>
            <a:r>
              <a:rPr lang="en-US" sz="2000" dirty="0" err="1">
                <a:solidFill>
                  <a:schemeClr val="bg1"/>
                </a:solidFill>
              </a:rPr>
              <a:t>summarise</a:t>
            </a:r>
            <a:r>
              <a:rPr lang="en-US" sz="2000" dirty="0">
                <a:solidFill>
                  <a:schemeClr val="bg1"/>
                </a:solidFill>
              </a:rPr>
              <a:t>(</a:t>
            </a:r>
            <a:r>
              <a:rPr lang="en-US" sz="2000" dirty="0" err="1">
                <a:solidFill>
                  <a:schemeClr val="bg1"/>
                </a:solidFill>
              </a:rPr>
              <a:t>The_number_of_ride</a:t>
            </a:r>
            <a:r>
              <a:rPr lang="en-US" sz="2000" dirty="0">
                <a:solidFill>
                  <a:schemeClr val="bg1"/>
                </a:solidFill>
              </a:rPr>
              <a:t> = n(),</a:t>
            </a:r>
          </a:p>
          <a:p>
            <a:r>
              <a:rPr lang="en-US" sz="2000" dirty="0">
                <a:solidFill>
                  <a:schemeClr val="bg1"/>
                </a:solidFill>
              </a:rPr>
              <a:t>             		     </a:t>
            </a:r>
            <a:r>
              <a:rPr lang="en-US" sz="2000" dirty="0" err="1">
                <a:solidFill>
                  <a:schemeClr val="bg1"/>
                </a:solidFill>
              </a:rPr>
              <a:t>Average_ride_lenght_min</a:t>
            </a:r>
            <a:r>
              <a:rPr lang="en-US" sz="2000" dirty="0">
                <a:solidFill>
                  <a:schemeClr val="bg1"/>
                </a:solidFill>
              </a:rPr>
              <a:t> = 			     mean(</a:t>
            </a:r>
            <a:r>
              <a:rPr lang="en-US" sz="2000" dirty="0" err="1">
                <a:solidFill>
                  <a:schemeClr val="bg1"/>
                </a:solidFill>
              </a:rPr>
              <a:t>ride_lenght_min</a:t>
            </a:r>
            <a:r>
              <a:rPr lang="en-US" sz="2000" dirty="0">
                <a:solidFill>
                  <a:schemeClr val="bg1"/>
                </a:solidFill>
              </a:rPr>
              <a:t>)) %&gt;%</a:t>
            </a:r>
          </a:p>
          <a:p>
            <a:r>
              <a:rPr lang="en-US" sz="2000" dirty="0">
                <a:solidFill>
                  <a:schemeClr val="bg1"/>
                </a:solidFill>
              </a:rPr>
              <a:t>  	</a:t>
            </a:r>
            <a:r>
              <a:rPr lang="en-US" sz="2000" dirty="0" err="1">
                <a:solidFill>
                  <a:schemeClr val="bg1"/>
                </a:solidFill>
              </a:rPr>
              <a:t>ggplot</a:t>
            </a:r>
            <a:r>
              <a:rPr lang="en-US" sz="2000" dirty="0">
                <a:solidFill>
                  <a:schemeClr val="bg1"/>
                </a:solidFill>
              </a:rPr>
              <a:t>() + </a:t>
            </a:r>
          </a:p>
          <a:p>
            <a:r>
              <a:rPr lang="en-US" sz="2000" dirty="0">
                <a:solidFill>
                  <a:schemeClr val="bg1"/>
                </a:solidFill>
              </a:rPr>
              <a:t>	</a:t>
            </a:r>
            <a:r>
              <a:rPr lang="en-US" sz="2000" dirty="0" err="1">
                <a:solidFill>
                  <a:schemeClr val="bg1"/>
                </a:solidFill>
              </a:rPr>
              <a:t>geom_col</a:t>
            </a:r>
            <a:r>
              <a:rPr lang="en-US" sz="2000" dirty="0">
                <a:solidFill>
                  <a:schemeClr val="bg1"/>
                </a:solidFill>
              </a:rPr>
              <a:t>(mapping = </a:t>
            </a:r>
            <a:r>
              <a:rPr lang="en-US" sz="2000" dirty="0" err="1">
                <a:solidFill>
                  <a:schemeClr val="bg1"/>
                </a:solidFill>
              </a:rPr>
              <a:t>aes</a:t>
            </a:r>
            <a:r>
              <a:rPr lang="en-US" sz="2000" dirty="0">
                <a:solidFill>
                  <a:schemeClr val="bg1"/>
                </a:solidFill>
              </a:rPr>
              <a:t>(x = month, y = 				              </a:t>
            </a:r>
            <a:r>
              <a:rPr lang="en-US" sz="2000" dirty="0" err="1">
                <a:solidFill>
                  <a:schemeClr val="bg1"/>
                </a:solidFill>
              </a:rPr>
              <a:t>The_number_of_ride</a:t>
            </a:r>
            <a:r>
              <a:rPr lang="en-US" sz="2000" dirty="0">
                <a:solidFill>
                  <a:schemeClr val="bg1"/>
                </a:solidFill>
              </a:rPr>
              <a:t>,</a:t>
            </a:r>
          </a:p>
          <a:p>
            <a:r>
              <a:rPr lang="en-US" sz="2000" dirty="0">
                <a:solidFill>
                  <a:schemeClr val="bg1"/>
                </a:solidFill>
              </a:rPr>
              <a:t>                                    	              fill = 						</a:t>
            </a:r>
            <a:r>
              <a:rPr lang="en-US" sz="2000" dirty="0" err="1">
                <a:solidFill>
                  <a:schemeClr val="bg1"/>
                </a:solidFill>
              </a:rPr>
              <a:t>member_casual</a:t>
            </a:r>
            <a:r>
              <a:rPr lang="en-US" sz="2000" dirty="0">
                <a:solidFill>
                  <a:schemeClr val="bg1"/>
                </a:solidFill>
              </a:rPr>
              <a:t>)) +</a:t>
            </a:r>
          </a:p>
          <a:p>
            <a:r>
              <a:rPr lang="en-US" sz="2000" dirty="0">
                <a:solidFill>
                  <a:schemeClr val="bg1"/>
                </a:solidFill>
              </a:rPr>
              <a:t>  	</a:t>
            </a:r>
            <a:r>
              <a:rPr lang="en-US" sz="2000" dirty="0" err="1">
                <a:solidFill>
                  <a:schemeClr val="bg1"/>
                </a:solidFill>
              </a:rPr>
              <a:t>scale_x_continuous</a:t>
            </a:r>
            <a:r>
              <a:rPr lang="en-US" sz="2000" dirty="0">
                <a:solidFill>
                  <a:schemeClr val="bg1"/>
                </a:solidFill>
              </a:rPr>
              <a:t>(breaks = seq(1, 12, by = 					1))</a:t>
            </a:r>
          </a:p>
        </p:txBody>
      </p:sp>
      <p:sp>
        <p:nvSpPr>
          <p:cNvPr id="9" name="TextBox 8">
            <a:extLst>
              <a:ext uri="{FF2B5EF4-FFF2-40B4-BE49-F238E27FC236}">
                <a16:creationId xmlns:a16="http://schemas.microsoft.com/office/drawing/2014/main" id="{57985D16-FC0E-A62A-D1B6-29519FAAD135}"/>
              </a:ext>
            </a:extLst>
          </p:cNvPr>
          <p:cNvSpPr txBox="1"/>
          <p:nvPr/>
        </p:nvSpPr>
        <p:spPr>
          <a:xfrm>
            <a:off x="6978314" y="4197661"/>
            <a:ext cx="5043637" cy="2308324"/>
          </a:xfrm>
          <a:prstGeom prst="rect">
            <a:avLst/>
          </a:prstGeom>
          <a:solidFill>
            <a:schemeClr val="tx1">
              <a:lumMod val="85000"/>
              <a:lumOff val="15000"/>
              <a:alpha val="52000"/>
            </a:schemeClr>
          </a:solidFill>
        </p:spPr>
        <p:txBody>
          <a:bodyPr wrap="square" rtlCol="0">
            <a:spAutoFit/>
          </a:bodyPr>
          <a:lstStyle/>
          <a:p>
            <a:pPr algn="just"/>
            <a:r>
              <a:rPr lang="en-US" sz="2400" dirty="0">
                <a:solidFill>
                  <a:schemeClr val="bg1"/>
                </a:solidFill>
                <a:latin typeface="Franklin Gothic Book (Body)"/>
              </a:rPr>
              <a:t>For casual riders or members, ridership peaked around July until August (Summer months being the turning point) and hit the lowest at February before rebounding up swiftly and continuously.</a:t>
            </a:r>
            <a:endParaRPr lang="en-US" sz="2400" b="0" i="0" dirty="0">
              <a:solidFill>
                <a:schemeClr val="bg1"/>
              </a:solidFill>
              <a:effectLst/>
              <a:latin typeface="Franklin Gothic Book (Body)"/>
            </a:endParaRPr>
          </a:p>
        </p:txBody>
      </p:sp>
      <p:pic>
        <p:nvPicPr>
          <p:cNvPr id="8" name="Picture 7">
            <a:extLst>
              <a:ext uri="{FF2B5EF4-FFF2-40B4-BE49-F238E27FC236}">
                <a16:creationId xmlns:a16="http://schemas.microsoft.com/office/drawing/2014/main" id="{570437A7-FA0D-6DA7-3B2C-182B23FED39B}"/>
              </a:ext>
            </a:extLst>
          </p:cNvPr>
          <p:cNvPicPr>
            <a:picLocks noChangeAspect="1"/>
          </p:cNvPicPr>
          <p:nvPr/>
        </p:nvPicPr>
        <p:blipFill>
          <a:blip r:embed="rId2"/>
          <a:stretch>
            <a:fillRect/>
          </a:stretch>
        </p:blipFill>
        <p:spPr>
          <a:xfrm>
            <a:off x="6997564" y="829662"/>
            <a:ext cx="5043637" cy="3334215"/>
          </a:xfrm>
          <a:prstGeom prst="rect">
            <a:avLst/>
          </a:prstGeom>
        </p:spPr>
      </p:pic>
    </p:spTree>
    <p:extLst>
      <p:ext uri="{BB962C8B-B14F-4D97-AF65-F5344CB8AC3E}">
        <p14:creationId xmlns:p14="http://schemas.microsoft.com/office/powerpoint/2010/main" val="2085818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3609474" y="918484"/>
            <a:ext cx="5111015" cy="4253535"/>
          </a:xfrm>
        </p:spPr>
        <p:txBody>
          <a:bodyPr>
            <a:noAutofit/>
          </a:bodyPr>
          <a:lstStyle/>
          <a:p>
            <a:r>
              <a:rPr lang="en-US" sz="6600" dirty="0"/>
              <a:t>ACTION</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31</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ACTION</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Lorem ipsum dolor sit amet, consectetuer adipiscing elit</a:t>
            </a:r>
          </a:p>
        </p:txBody>
      </p:sp>
    </p:spTree>
    <p:extLst>
      <p:ext uri="{BB962C8B-B14F-4D97-AF65-F5344CB8AC3E}">
        <p14:creationId xmlns:p14="http://schemas.microsoft.com/office/powerpoint/2010/main" val="2653514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a:lstStyle/>
          <a:p>
            <a:r>
              <a:rPr lang="en-US" dirty="0"/>
              <a:t>Trends Identified</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838200" y="1719741"/>
            <a:ext cx="11099799" cy="4398743"/>
          </a:xfrm>
          <a:solidFill>
            <a:schemeClr val="tx1">
              <a:lumMod val="75000"/>
              <a:lumOff val="25000"/>
              <a:alpha val="59000"/>
            </a:schemeClr>
          </a:solidFill>
        </p:spPr>
        <p:txBody>
          <a:bodyPr/>
          <a:lstStyle/>
          <a:p>
            <a:pPr marL="342900" indent="-342900" algn="just">
              <a:buFont typeface="+mj-lt"/>
              <a:buAutoNum type="arabicPeriod"/>
            </a:pPr>
            <a:r>
              <a:rPr lang="en-US" sz="1800" dirty="0"/>
              <a:t>Casual rides peak during weekends (</a:t>
            </a:r>
            <a:r>
              <a:rPr lang="en-US" sz="1800" dirty="0">
                <a:solidFill>
                  <a:schemeClr val="tx2">
                    <a:lumMod val="40000"/>
                    <a:lumOff val="60000"/>
                  </a:schemeClr>
                </a:solidFill>
                <a:hlinkClick r:id="rId2" action="ppaction://hlinksldjump">
                  <a:extLst>
                    <a:ext uri="{A12FA001-AC4F-418D-AE19-62706E023703}">
                      <ahyp:hlinkClr xmlns:ahyp="http://schemas.microsoft.com/office/drawing/2018/hyperlinkcolor" val="tx"/>
                    </a:ext>
                  </a:extLst>
                </a:hlinkClick>
              </a:rPr>
              <a:t>Plot 3</a:t>
            </a:r>
            <a:r>
              <a:rPr lang="en-US" sz="1800" dirty="0"/>
              <a:t>). There is a high probability they are tourists visiting and sightseeing the city, or that they are ordinary Chicago residents who are riding bikes in their leisure time during the weekend. The longer average ride time for casual riders (</a:t>
            </a:r>
            <a:r>
              <a:rPr lang="en-US" sz="1800" dirty="0">
                <a:solidFill>
                  <a:schemeClr val="tx2">
                    <a:lumMod val="40000"/>
                    <a:lumOff val="60000"/>
                  </a:schemeClr>
                </a:solidFill>
                <a:hlinkClick r:id="rId3" action="ppaction://hlinksldjump">
                  <a:extLst>
                    <a:ext uri="{A12FA001-AC4F-418D-AE19-62706E023703}">
                      <ahyp:hlinkClr xmlns:ahyp="http://schemas.microsoft.com/office/drawing/2018/hyperlinkcolor" val="tx"/>
                    </a:ext>
                  </a:extLst>
                </a:hlinkClick>
              </a:rPr>
              <a:t>Plot 2</a:t>
            </a:r>
            <a:r>
              <a:rPr lang="en-US" sz="1800" dirty="0"/>
              <a:t>), also peaking at the weekend,  provides evidence for this point.</a:t>
            </a:r>
          </a:p>
          <a:p>
            <a:pPr marL="342900" indent="-342900" algn="just">
              <a:buFont typeface="+mj-lt"/>
              <a:buAutoNum type="arabicPeriod"/>
            </a:pPr>
            <a:r>
              <a:rPr lang="en-US" sz="1800" dirty="0"/>
              <a:t>Ride length for members are relatively shorter compared to casual riders. This could clarified as such, that most members use the bikes to commute on workdays. This clarification would also explain the short-riding durations of members. They ride from point A to B, namely roughly always the same ride lengths and the same distance</a:t>
            </a:r>
          </a:p>
          <a:p>
            <a:pPr marL="342900" indent="-342900" algn="just">
              <a:buFont typeface="+mj-lt"/>
              <a:buAutoNum type="arabicPeriod"/>
            </a:pPr>
            <a:r>
              <a:rPr lang="en-US" sz="1800" dirty="0"/>
              <a:t>Ridership starts to pick up (</a:t>
            </a:r>
            <a:r>
              <a:rPr lang="en-US" sz="1800" dirty="0">
                <a:solidFill>
                  <a:schemeClr val="tx2">
                    <a:lumMod val="40000"/>
                    <a:lumOff val="60000"/>
                  </a:schemeClr>
                </a:solidFill>
                <a:hlinkClick r:id="rId4" action="ppaction://hlinksldjump">
                  <a:extLst>
                    <a:ext uri="{A12FA001-AC4F-418D-AE19-62706E023703}">
                      <ahyp:hlinkClr xmlns:ahyp="http://schemas.microsoft.com/office/drawing/2018/hyperlinkcolor" val="tx"/>
                    </a:ext>
                  </a:extLst>
                </a:hlinkClick>
              </a:rPr>
              <a:t>Plot 8</a:t>
            </a:r>
            <a:r>
              <a:rPr lang="en-US" sz="1800" dirty="0"/>
              <a:t>) from February (from Spring through Summer) and starts to decrease in August (from Fall through winter). This correlation is due to seasonal changes. As the weather starts to get warmer and more pleasant in February (the start of Spring), more people start to cycle, and inversely when the weather becomes less warm and cold around September (the start of Fall).</a:t>
            </a:r>
          </a:p>
          <a:p>
            <a:pPr marL="342900" indent="-342900" algn="just">
              <a:buFont typeface="+mj-lt"/>
              <a:buAutoNum type="arabicPeriod"/>
            </a:pPr>
            <a:r>
              <a:rPr lang="en-US" sz="1800" dirty="0"/>
              <a:t>More than 50% of the riders are annual members (</a:t>
            </a:r>
            <a:r>
              <a:rPr lang="en-US" sz="1800" dirty="0">
                <a:solidFill>
                  <a:schemeClr val="tx2">
                    <a:lumMod val="40000"/>
                    <a:lumOff val="60000"/>
                  </a:schemeClr>
                </a:solidFill>
                <a:hlinkClick r:id="rId5" action="ppaction://hlinksldjump">
                  <a:extLst>
                    <a:ext uri="{A12FA001-AC4F-418D-AE19-62706E023703}">
                      <ahyp:hlinkClr xmlns:ahyp="http://schemas.microsoft.com/office/drawing/2018/hyperlinkcolor" val="tx"/>
                    </a:ext>
                  </a:extLst>
                </a:hlinkClick>
              </a:rPr>
              <a:t>Plot 5</a:t>
            </a:r>
            <a:r>
              <a:rPr lang="en-US" sz="1800" dirty="0"/>
              <a:t>), suggesting that the company has already achieved a certain level of loyalty among its bike users. Based on Plot 1 to Plot 8, casual rides have a number of riders that is always almost more than 50% of the annual member riders. This indicates a positive message, namely that the company is going to be able to convince many casual riders to convert to members and to keep the new members satisfied.</a:t>
            </a: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p:txBody>
          <a:bodyPr/>
          <a:lstStyle/>
          <a:p>
            <a:r>
              <a:rPr lang="en-US" dirty="0"/>
              <a:t>ACTION</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32</a:t>
            </a:fld>
            <a:endParaRPr lang="en-US" dirty="0"/>
          </a:p>
        </p:txBody>
      </p:sp>
    </p:spTree>
    <p:extLst>
      <p:ext uri="{BB962C8B-B14F-4D97-AF65-F5344CB8AC3E}">
        <p14:creationId xmlns:p14="http://schemas.microsoft.com/office/powerpoint/2010/main" val="4243905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315645"/>
            <a:ext cx="10515600" cy="1325563"/>
          </a:xfrm>
        </p:spPr>
        <p:txBody>
          <a:bodyPr>
            <a:noAutofit/>
          </a:bodyPr>
          <a:lstStyle/>
          <a:p>
            <a:r>
              <a:rPr lang="en-US" sz="4800" dirty="0"/>
              <a:t>Relationship Between Trends with </a:t>
            </a:r>
            <a:r>
              <a:rPr lang="en-US" sz="5400" dirty="0" err="1"/>
              <a:t>Cyclistic</a:t>
            </a:r>
            <a:r>
              <a:rPr lang="en-US" sz="5400" dirty="0"/>
              <a:t> Marketing Strategy</a:t>
            </a:r>
            <a:endParaRPr lang="en-US" sz="4800" dirty="0"/>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838200" y="1738226"/>
            <a:ext cx="11068250" cy="4537446"/>
          </a:xfrm>
          <a:solidFill>
            <a:schemeClr val="tx1">
              <a:lumMod val="65000"/>
              <a:lumOff val="35000"/>
              <a:alpha val="58000"/>
            </a:schemeClr>
          </a:solidFill>
        </p:spPr>
        <p:txBody>
          <a:bodyPr/>
          <a:lstStyle/>
          <a:p>
            <a:pPr marL="457200" indent="-457200" algn="just">
              <a:buAutoNum type="arabicPeriod"/>
            </a:pPr>
            <a:r>
              <a:rPr lang="en-US" sz="1900" dirty="0"/>
              <a:t>Creating an application, by making an application, all members, both casual and annual, can be reached easily and marketing methods can be easily conveyed by each member. </a:t>
            </a:r>
          </a:p>
          <a:p>
            <a:pPr marL="457200" indent="-457200" algn="just">
              <a:buAutoNum type="arabicPeriod"/>
            </a:pPr>
            <a:r>
              <a:rPr lang="en-US" sz="1900" dirty="0"/>
              <a:t>Give a promotion if an annual member join for casual members. Promotion can be in the form of an explanation of the benefits that will be given if you become an annual member.</a:t>
            </a:r>
          </a:p>
          <a:p>
            <a:pPr marL="457200" indent="-457200" algn="just">
              <a:buAutoNum type="arabicPeriod"/>
            </a:pPr>
            <a:r>
              <a:rPr lang="en-US" sz="1900" dirty="0"/>
              <a:t>Making banners or other marketing media can be done where in the marketing it is explained about the benefits of cycling for health, recommendations for good use of cycling for health, and so on.</a:t>
            </a:r>
          </a:p>
          <a:p>
            <a:pPr marL="457200" indent="-457200" algn="just">
              <a:buAutoNum type="arabicPeriod"/>
            </a:pPr>
            <a:r>
              <a:rPr lang="en-US" sz="1900" dirty="0"/>
              <a:t>On Spring, Summer, and Fall seasons, </a:t>
            </a:r>
            <a:r>
              <a:rPr lang="en-US" sz="1900" dirty="0" err="1"/>
              <a:t>Cylicstic</a:t>
            </a:r>
            <a:r>
              <a:rPr lang="en-US" sz="1900" dirty="0"/>
              <a:t> app can also prompt notification to encourage users to rider the cycle.</a:t>
            </a:r>
          </a:p>
          <a:p>
            <a:pPr marL="457200" indent="-457200" algn="just">
              <a:buAutoNum type="arabicPeriod"/>
            </a:pPr>
            <a:r>
              <a:rPr lang="en-US" sz="1900" dirty="0"/>
              <a:t>The marketing team can distribute stickers that can be installed on bicycles, stickers containing the logo of </a:t>
            </a:r>
            <a:r>
              <a:rPr lang="en-US" sz="1900" dirty="0" err="1"/>
              <a:t>Cyclistic</a:t>
            </a:r>
            <a:r>
              <a:rPr lang="en-US" sz="1900" dirty="0"/>
              <a:t> so that everyone can know there is </a:t>
            </a:r>
            <a:r>
              <a:rPr lang="en-US" sz="1900" dirty="0" err="1"/>
              <a:t>Cyclistic</a:t>
            </a:r>
            <a:r>
              <a:rPr lang="en-US" sz="1900" dirty="0"/>
              <a:t> and every ride can feel the joy of getting the sticker which means he is bike lovers. In this way, it can expand and reach all those who do not know about the existence of </a:t>
            </a:r>
            <a:r>
              <a:rPr lang="en-US" sz="1900" dirty="0" err="1"/>
              <a:t>Cyclistics</a:t>
            </a:r>
            <a:r>
              <a:rPr lang="en-US" sz="1900" dirty="0"/>
              <a:t> and can increase the number of annual members because casual members feel proud to be part of </a:t>
            </a:r>
            <a:r>
              <a:rPr lang="en-US" sz="1900" dirty="0" err="1"/>
              <a:t>Cyclistic</a:t>
            </a:r>
            <a:r>
              <a:rPr lang="en-US" sz="1900" dirty="0"/>
              <a:t> members who have a large number of annual members, and this provides a great opportunity </a:t>
            </a:r>
            <a:r>
              <a:rPr lang="en-US" sz="2000" dirty="0"/>
              <a:t>to convert casual member become annual member and to keep the new members satisfied.</a:t>
            </a:r>
            <a:endParaRPr lang="en-US" sz="1900" dirty="0"/>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a:xfrm>
            <a:off x="838200" y="6253598"/>
            <a:ext cx="3398763" cy="365125"/>
          </a:xfrm>
        </p:spPr>
        <p:txBody>
          <a:bodyPr/>
          <a:lstStyle/>
          <a:p>
            <a:r>
              <a:rPr lang="en-US" dirty="0"/>
              <a:t>ACTION</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33</a:t>
            </a:fld>
            <a:endParaRPr lang="en-US" dirty="0"/>
          </a:p>
        </p:txBody>
      </p:sp>
    </p:spTree>
    <p:extLst>
      <p:ext uri="{BB962C8B-B14F-4D97-AF65-F5344CB8AC3E}">
        <p14:creationId xmlns:p14="http://schemas.microsoft.com/office/powerpoint/2010/main" val="3485680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731520" y="918484"/>
            <a:ext cx="11309684" cy="4253535"/>
          </a:xfrm>
        </p:spPr>
        <p:txBody>
          <a:bodyPr>
            <a:noAutofit/>
          </a:bodyPr>
          <a:lstStyle/>
          <a:p>
            <a:r>
              <a:rPr lang="en-US" sz="6600" dirty="0"/>
              <a:t>PICTURE DOCUMENTATION</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34</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PICTURE DOCUMENTATION</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Lorem ipsum dolor sit amet, consectetuer adipiscing elit</a:t>
            </a:r>
          </a:p>
        </p:txBody>
      </p:sp>
    </p:spTree>
    <p:extLst>
      <p:ext uri="{BB962C8B-B14F-4D97-AF65-F5344CB8AC3E}">
        <p14:creationId xmlns:p14="http://schemas.microsoft.com/office/powerpoint/2010/main" val="2507271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315645"/>
            <a:ext cx="10515600" cy="1325563"/>
          </a:xfrm>
        </p:spPr>
        <p:txBody>
          <a:bodyPr>
            <a:noAutofit/>
          </a:bodyPr>
          <a:lstStyle/>
          <a:p>
            <a:r>
              <a:rPr lang="en-US" sz="4800" dirty="0"/>
              <a:t>PICTURE DOCUMENTATION</a:t>
            </a: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a:xfrm>
            <a:off x="838200" y="6253598"/>
            <a:ext cx="3398763" cy="365125"/>
          </a:xfrm>
        </p:spPr>
        <p:txBody>
          <a:bodyPr/>
          <a:lstStyle/>
          <a:p>
            <a:r>
              <a:rPr lang="en-US" dirty="0"/>
              <a:t>PICTURE OF DOCUMENTATION</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35</a:t>
            </a:fld>
            <a:endParaRPr lang="en-US" dirty="0"/>
          </a:p>
        </p:txBody>
      </p:sp>
      <p:pic>
        <p:nvPicPr>
          <p:cNvPr id="9" name="Picture 8">
            <a:extLst>
              <a:ext uri="{FF2B5EF4-FFF2-40B4-BE49-F238E27FC236}">
                <a16:creationId xmlns:a16="http://schemas.microsoft.com/office/drawing/2014/main" id="{56660F26-0AEA-42F7-DF73-2E9C141A9881}"/>
              </a:ext>
            </a:extLst>
          </p:cNvPr>
          <p:cNvPicPr>
            <a:picLocks noChangeAspect="1"/>
          </p:cNvPicPr>
          <p:nvPr/>
        </p:nvPicPr>
        <p:blipFill>
          <a:blip r:embed="rId2"/>
          <a:stretch>
            <a:fillRect/>
          </a:stretch>
        </p:blipFill>
        <p:spPr>
          <a:xfrm>
            <a:off x="1576168" y="1751942"/>
            <a:ext cx="9993398" cy="4255808"/>
          </a:xfrm>
          <a:prstGeom prst="rect">
            <a:avLst/>
          </a:prstGeom>
        </p:spPr>
      </p:pic>
    </p:spTree>
    <p:extLst>
      <p:ext uri="{BB962C8B-B14F-4D97-AF65-F5344CB8AC3E}">
        <p14:creationId xmlns:p14="http://schemas.microsoft.com/office/powerpoint/2010/main" val="3414959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315645"/>
            <a:ext cx="10515600" cy="1325563"/>
          </a:xfrm>
        </p:spPr>
        <p:txBody>
          <a:bodyPr>
            <a:noAutofit/>
          </a:bodyPr>
          <a:lstStyle/>
          <a:p>
            <a:r>
              <a:rPr lang="en-US" sz="4800" dirty="0"/>
              <a:t>PICTURE DOCUMENTATION</a:t>
            </a: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a:xfrm>
            <a:off x="838200" y="6253598"/>
            <a:ext cx="3398763" cy="365125"/>
          </a:xfrm>
        </p:spPr>
        <p:txBody>
          <a:bodyPr/>
          <a:lstStyle/>
          <a:p>
            <a:r>
              <a:rPr lang="en-US" dirty="0"/>
              <a:t>PICTURE OF DOCUMENTATION</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36</a:t>
            </a:fld>
            <a:endParaRPr lang="en-US" dirty="0"/>
          </a:p>
        </p:txBody>
      </p:sp>
      <p:pic>
        <p:nvPicPr>
          <p:cNvPr id="6" name="Picture 5">
            <a:extLst>
              <a:ext uri="{FF2B5EF4-FFF2-40B4-BE49-F238E27FC236}">
                <a16:creationId xmlns:a16="http://schemas.microsoft.com/office/drawing/2014/main" id="{3EDC6050-CA5E-2AE5-776E-34FE1DC888E4}"/>
              </a:ext>
            </a:extLst>
          </p:cNvPr>
          <p:cNvPicPr>
            <a:picLocks noChangeAspect="1"/>
          </p:cNvPicPr>
          <p:nvPr/>
        </p:nvPicPr>
        <p:blipFill>
          <a:blip r:embed="rId2"/>
          <a:stretch>
            <a:fillRect/>
          </a:stretch>
        </p:blipFill>
        <p:spPr>
          <a:xfrm>
            <a:off x="122734" y="2146621"/>
            <a:ext cx="5536920" cy="3423986"/>
          </a:xfrm>
          <a:prstGeom prst="rect">
            <a:avLst/>
          </a:prstGeom>
        </p:spPr>
      </p:pic>
      <p:pic>
        <p:nvPicPr>
          <p:cNvPr id="8" name="Picture 7">
            <a:extLst>
              <a:ext uri="{FF2B5EF4-FFF2-40B4-BE49-F238E27FC236}">
                <a16:creationId xmlns:a16="http://schemas.microsoft.com/office/drawing/2014/main" id="{6F231989-11C0-7C4A-3055-3E1FFECE2B7D}"/>
              </a:ext>
            </a:extLst>
          </p:cNvPr>
          <p:cNvPicPr>
            <a:picLocks noChangeAspect="1"/>
          </p:cNvPicPr>
          <p:nvPr/>
        </p:nvPicPr>
        <p:blipFill>
          <a:blip r:embed="rId3"/>
          <a:stretch>
            <a:fillRect/>
          </a:stretch>
        </p:blipFill>
        <p:spPr>
          <a:xfrm>
            <a:off x="5733696" y="2146621"/>
            <a:ext cx="6335570" cy="3416781"/>
          </a:xfrm>
          <a:prstGeom prst="rect">
            <a:avLst/>
          </a:prstGeom>
        </p:spPr>
      </p:pic>
    </p:spTree>
    <p:extLst>
      <p:ext uri="{BB962C8B-B14F-4D97-AF65-F5344CB8AC3E}">
        <p14:creationId xmlns:p14="http://schemas.microsoft.com/office/powerpoint/2010/main" val="94527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315645"/>
            <a:ext cx="10515600" cy="1325563"/>
          </a:xfrm>
        </p:spPr>
        <p:txBody>
          <a:bodyPr>
            <a:noAutofit/>
          </a:bodyPr>
          <a:lstStyle/>
          <a:p>
            <a:r>
              <a:rPr lang="en-US" sz="4800" dirty="0"/>
              <a:t>PICTURE DOCUMENTATION</a:t>
            </a: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a:xfrm>
            <a:off x="838200" y="6253598"/>
            <a:ext cx="3398763" cy="365125"/>
          </a:xfrm>
        </p:spPr>
        <p:txBody>
          <a:bodyPr/>
          <a:lstStyle/>
          <a:p>
            <a:r>
              <a:rPr lang="en-US" dirty="0"/>
              <a:t>PICTURE OF DOCUMENTATION</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37</a:t>
            </a:fld>
            <a:endParaRPr lang="en-US" dirty="0"/>
          </a:p>
        </p:txBody>
      </p:sp>
      <p:pic>
        <p:nvPicPr>
          <p:cNvPr id="6" name="Picture 5">
            <a:extLst>
              <a:ext uri="{FF2B5EF4-FFF2-40B4-BE49-F238E27FC236}">
                <a16:creationId xmlns:a16="http://schemas.microsoft.com/office/drawing/2014/main" id="{3CE2A2FC-D353-1668-762F-5A6F5DBAB8EA}"/>
              </a:ext>
            </a:extLst>
          </p:cNvPr>
          <p:cNvPicPr>
            <a:picLocks noChangeAspect="1"/>
          </p:cNvPicPr>
          <p:nvPr/>
        </p:nvPicPr>
        <p:blipFill>
          <a:blip r:embed="rId2"/>
          <a:stretch>
            <a:fillRect/>
          </a:stretch>
        </p:blipFill>
        <p:spPr>
          <a:xfrm>
            <a:off x="137778" y="1867487"/>
            <a:ext cx="5958222" cy="3628537"/>
          </a:xfrm>
          <a:prstGeom prst="rect">
            <a:avLst/>
          </a:prstGeom>
        </p:spPr>
      </p:pic>
      <p:pic>
        <p:nvPicPr>
          <p:cNvPr id="8" name="Picture 7">
            <a:extLst>
              <a:ext uri="{FF2B5EF4-FFF2-40B4-BE49-F238E27FC236}">
                <a16:creationId xmlns:a16="http://schemas.microsoft.com/office/drawing/2014/main" id="{C99C06B3-91C7-D1A4-8C7F-EEBF89010681}"/>
              </a:ext>
            </a:extLst>
          </p:cNvPr>
          <p:cNvPicPr>
            <a:picLocks noChangeAspect="1"/>
          </p:cNvPicPr>
          <p:nvPr/>
        </p:nvPicPr>
        <p:blipFill>
          <a:blip r:embed="rId3"/>
          <a:stretch>
            <a:fillRect/>
          </a:stretch>
        </p:blipFill>
        <p:spPr>
          <a:xfrm>
            <a:off x="6217517" y="1859232"/>
            <a:ext cx="5958221" cy="3628536"/>
          </a:xfrm>
          <a:prstGeom prst="rect">
            <a:avLst/>
          </a:prstGeom>
        </p:spPr>
      </p:pic>
    </p:spTree>
    <p:extLst>
      <p:ext uri="{BB962C8B-B14F-4D97-AF65-F5344CB8AC3E}">
        <p14:creationId xmlns:p14="http://schemas.microsoft.com/office/powerpoint/2010/main" val="373277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315645"/>
            <a:ext cx="10515600" cy="1325563"/>
          </a:xfrm>
        </p:spPr>
        <p:txBody>
          <a:bodyPr>
            <a:noAutofit/>
          </a:bodyPr>
          <a:lstStyle/>
          <a:p>
            <a:r>
              <a:rPr lang="en-US" sz="4800" dirty="0"/>
              <a:t>PICTURE DOCUMENTATION</a:t>
            </a: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a:xfrm>
            <a:off x="838200" y="6253598"/>
            <a:ext cx="3398763" cy="365125"/>
          </a:xfrm>
        </p:spPr>
        <p:txBody>
          <a:bodyPr/>
          <a:lstStyle/>
          <a:p>
            <a:r>
              <a:rPr lang="en-US" dirty="0"/>
              <a:t>PICTURE OF DOCUMENTATION</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38</a:t>
            </a:fld>
            <a:endParaRPr lang="en-US" dirty="0"/>
          </a:p>
        </p:txBody>
      </p:sp>
      <p:pic>
        <p:nvPicPr>
          <p:cNvPr id="6" name="Picture 5">
            <a:extLst>
              <a:ext uri="{FF2B5EF4-FFF2-40B4-BE49-F238E27FC236}">
                <a16:creationId xmlns:a16="http://schemas.microsoft.com/office/drawing/2014/main" id="{F5D0B73A-DC86-BC2C-2C5B-4597EE5BDE1E}"/>
              </a:ext>
            </a:extLst>
          </p:cNvPr>
          <p:cNvPicPr>
            <a:picLocks noChangeAspect="1"/>
          </p:cNvPicPr>
          <p:nvPr/>
        </p:nvPicPr>
        <p:blipFill>
          <a:blip r:embed="rId2"/>
          <a:stretch>
            <a:fillRect/>
          </a:stretch>
        </p:blipFill>
        <p:spPr>
          <a:xfrm>
            <a:off x="124462" y="1915897"/>
            <a:ext cx="5881701" cy="4042141"/>
          </a:xfrm>
          <a:prstGeom prst="rect">
            <a:avLst/>
          </a:prstGeom>
        </p:spPr>
      </p:pic>
      <p:pic>
        <p:nvPicPr>
          <p:cNvPr id="8" name="Picture 7">
            <a:extLst>
              <a:ext uri="{FF2B5EF4-FFF2-40B4-BE49-F238E27FC236}">
                <a16:creationId xmlns:a16="http://schemas.microsoft.com/office/drawing/2014/main" id="{18937B4D-E740-972A-EED1-8EC58646AE6D}"/>
              </a:ext>
            </a:extLst>
          </p:cNvPr>
          <p:cNvPicPr>
            <a:picLocks noChangeAspect="1"/>
          </p:cNvPicPr>
          <p:nvPr/>
        </p:nvPicPr>
        <p:blipFill>
          <a:blip r:embed="rId3"/>
          <a:stretch>
            <a:fillRect/>
          </a:stretch>
        </p:blipFill>
        <p:spPr>
          <a:xfrm>
            <a:off x="6096000" y="1915897"/>
            <a:ext cx="5961913" cy="4042141"/>
          </a:xfrm>
          <a:prstGeom prst="rect">
            <a:avLst/>
          </a:prstGeom>
        </p:spPr>
      </p:pic>
    </p:spTree>
    <p:extLst>
      <p:ext uri="{BB962C8B-B14F-4D97-AF65-F5344CB8AC3E}">
        <p14:creationId xmlns:p14="http://schemas.microsoft.com/office/powerpoint/2010/main" val="2141507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315645"/>
            <a:ext cx="10515600" cy="1325563"/>
          </a:xfrm>
        </p:spPr>
        <p:txBody>
          <a:bodyPr>
            <a:noAutofit/>
          </a:bodyPr>
          <a:lstStyle/>
          <a:p>
            <a:r>
              <a:rPr lang="en-US" sz="4800" dirty="0"/>
              <a:t>PICTURE DOCUMENTATION</a:t>
            </a: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a:xfrm>
            <a:off x="838200" y="6253598"/>
            <a:ext cx="3398763" cy="365125"/>
          </a:xfrm>
        </p:spPr>
        <p:txBody>
          <a:bodyPr/>
          <a:lstStyle/>
          <a:p>
            <a:r>
              <a:rPr lang="en-US" dirty="0"/>
              <a:t>PICTURE OF DOCUMENTATION</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39</a:t>
            </a:fld>
            <a:endParaRPr lang="en-US" dirty="0"/>
          </a:p>
        </p:txBody>
      </p:sp>
      <p:pic>
        <p:nvPicPr>
          <p:cNvPr id="6" name="Picture 5">
            <a:extLst>
              <a:ext uri="{FF2B5EF4-FFF2-40B4-BE49-F238E27FC236}">
                <a16:creationId xmlns:a16="http://schemas.microsoft.com/office/drawing/2014/main" id="{916B5E47-388D-D5CA-0A37-DC3CB00ED32A}"/>
              </a:ext>
            </a:extLst>
          </p:cNvPr>
          <p:cNvPicPr>
            <a:picLocks noChangeAspect="1"/>
          </p:cNvPicPr>
          <p:nvPr/>
        </p:nvPicPr>
        <p:blipFill>
          <a:blip r:embed="rId2"/>
          <a:stretch>
            <a:fillRect/>
          </a:stretch>
        </p:blipFill>
        <p:spPr>
          <a:xfrm>
            <a:off x="2050593" y="1769107"/>
            <a:ext cx="8090814" cy="4356592"/>
          </a:xfrm>
          <a:prstGeom prst="rect">
            <a:avLst/>
          </a:prstGeom>
        </p:spPr>
      </p:pic>
    </p:spTree>
    <p:extLst>
      <p:ext uri="{BB962C8B-B14F-4D97-AF65-F5344CB8AC3E}">
        <p14:creationId xmlns:p14="http://schemas.microsoft.com/office/powerpoint/2010/main" val="3152436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Background</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8199" y="3100269"/>
            <a:ext cx="5288963" cy="1548733"/>
          </a:xfrm>
        </p:spPr>
        <p:txBody>
          <a:bodyPr/>
          <a:lstStyle/>
          <a:p>
            <a:pPr algn="just"/>
            <a:r>
              <a:rPr lang="en-US" dirty="0"/>
              <a:t>In 2016, </a:t>
            </a:r>
            <a:r>
              <a:rPr lang="en-US" dirty="0" err="1"/>
              <a:t>Cyclistic</a:t>
            </a:r>
            <a:r>
              <a:rPr lang="en-US" dirty="0"/>
              <a:t> launched a successful bike-share offering. Since then, the program has grown to a fleet of 5,824 bicycles that are </a:t>
            </a:r>
            <a:r>
              <a:rPr lang="en-US" dirty="0" err="1"/>
              <a:t>geotracked</a:t>
            </a:r>
            <a:r>
              <a:rPr lang="en-US" dirty="0"/>
              <a:t> and locked into a network of 692 stations across Chicago. The bikes can be unlocked from one station and returned to any other station in the system anytime.</a:t>
            </a: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ASK</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ANGGI FIRDIAN SAPUTRA</a:t>
            </a:r>
          </a:p>
        </p:txBody>
      </p:sp>
      <p:sp>
        <p:nvSpPr>
          <p:cNvPr id="3" name="Text Placeholder 2">
            <a:extLst>
              <a:ext uri="{FF2B5EF4-FFF2-40B4-BE49-F238E27FC236}">
                <a16:creationId xmlns:a16="http://schemas.microsoft.com/office/drawing/2014/main" id="{16721AB4-1CF0-4825-926E-5207D64C2645}"/>
              </a:ext>
            </a:extLst>
          </p:cNvPr>
          <p:cNvSpPr>
            <a:spLocks noGrp="1"/>
          </p:cNvSpPr>
          <p:nvPr>
            <p:ph type="body" sz="quarter" idx="20"/>
          </p:nvPr>
        </p:nvSpPr>
        <p:spPr/>
        <p:txBody>
          <a:bodyPr/>
          <a:lstStyle/>
          <a:p>
            <a:r>
              <a:rPr lang="en-US" dirty="0"/>
              <a:t>Phone</a:t>
            </a:r>
          </a:p>
        </p:txBody>
      </p:sp>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p:txBody>
          <a:bodyPr/>
          <a:lstStyle/>
          <a:p>
            <a:r>
              <a:rPr lang="en-US" dirty="0"/>
              <a:t>(+62)878-5305-3237</a:t>
            </a:r>
          </a:p>
        </p:txBody>
      </p:sp>
      <p:sp>
        <p:nvSpPr>
          <p:cNvPr id="6" name="Text Placeholder 5">
            <a:extLst>
              <a:ext uri="{FF2B5EF4-FFF2-40B4-BE49-F238E27FC236}">
                <a16:creationId xmlns:a16="http://schemas.microsoft.com/office/drawing/2014/main" id="{73118D49-CA48-4C57-A37C-31BAA7538127}"/>
              </a:ext>
            </a:extLst>
          </p:cNvPr>
          <p:cNvSpPr>
            <a:spLocks noGrp="1"/>
          </p:cNvSpPr>
          <p:nvPr>
            <p:ph type="body" sz="quarter" idx="23"/>
          </p:nvPr>
        </p:nvSpPr>
        <p:spPr/>
        <p:txBody>
          <a:bodyPr/>
          <a:lstStyle/>
          <a:p>
            <a:r>
              <a:rPr lang="en-US" dirty="0"/>
              <a:t>Email</a:t>
            </a:r>
          </a:p>
        </p:txBody>
      </p:sp>
      <p:sp>
        <p:nvSpPr>
          <p:cNvPr id="5" name="Text Placeholder 4">
            <a:extLst>
              <a:ext uri="{FF2B5EF4-FFF2-40B4-BE49-F238E27FC236}">
                <a16:creationId xmlns:a16="http://schemas.microsoft.com/office/drawing/2014/main" id="{62E14719-D011-4E0B-9362-CD19FF22FEB5}"/>
              </a:ext>
            </a:extLst>
          </p:cNvPr>
          <p:cNvSpPr>
            <a:spLocks noGrp="1"/>
          </p:cNvSpPr>
          <p:nvPr>
            <p:ph type="body" sz="quarter" idx="22"/>
          </p:nvPr>
        </p:nvSpPr>
        <p:spPr/>
        <p:txBody>
          <a:bodyPr/>
          <a:lstStyle/>
          <a:p>
            <a:r>
              <a:rPr lang="en-US" dirty="0"/>
              <a:t>afersaputra1@gmail.com</a:t>
            </a:r>
          </a:p>
        </p:txBody>
      </p:sp>
    </p:spTree>
    <p:extLst>
      <p:ext uri="{BB962C8B-B14F-4D97-AF65-F5344CB8AC3E}">
        <p14:creationId xmlns:p14="http://schemas.microsoft.com/office/powerpoint/2010/main" val="330927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lstStyle/>
          <a:p>
            <a:r>
              <a:rPr lang="en-US" dirty="0"/>
              <a:t>Business Task</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907985" y="2249320"/>
            <a:ext cx="4707842" cy="857259"/>
          </a:xfrm>
        </p:spPr>
        <p:txBody>
          <a:bodyPr>
            <a:normAutofit fontScale="92500" lnSpcReduction="20000"/>
          </a:bodyPr>
          <a:lstStyle/>
          <a:p>
            <a:pPr algn="just"/>
            <a:r>
              <a:rPr lang="en-US" sz="2400" dirty="0"/>
              <a:t>Design marketing strategies aimed at converting casual riders into annual members.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ASK</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normAutofit/>
          </a:bodyPr>
          <a:lstStyle/>
          <a:p>
            <a:r>
              <a:rPr lang="en-ID" b="1" i="0" dirty="0">
                <a:effectLst/>
                <a:latin typeface="-apple-system"/>
              </a:rPr>
              <a:t>Key Stakeholders</a:t>
            </a:r>
            <a:endParaRPr lang="en-US" dirty="0"/>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59298" y="2195495"/>
            <a:ext cx="5288963" cy="3922989"/>
          </a:xfrm>
        </p:spPr>
        <p:txBody>
          <a:bodyPr>
            <a:noAutofit/>
          </a:bodyPr>
          <a:lstStyle/>
          <a:p>
            <a:pPr marL="342900" indent="-342900" algn="just">
              <a:buFont typeface="+mj-lt"/>
              <a:buAutoNum type="arabicPeriod"/>
            </a:pPr>
            <a:r>
              <a:rPr lang="en-US" sz="2000" b="1" dirty="0" err="1"/>
              <a:t>Cyclistic</a:t>
            </a:r>
            <a:r>
              <a:rPr lang="en-US" sz="2000" dirty="0"/>
              <a:t>: A bike-share program that features more than 5,800 bicycles and 600 docking stations.</a:t>
            </a:r>
          </a:p>
          <a:p>
            <a:pPr marL="342900" indent="-342900" algn="just">
              <a:buFont typeface="+mj-lt"/>
              <a:buAutoNum type="arabicPeriod"/>
            </a:pPr>
            <a:r>
              <a:rPr lang="en-US" sz="2000" b="1" dirty="0"/>
              <a:t>Lily Moreno</a:t>
            </a:r>
            <a:r>
              <a:rPr lang="en-US" sz="2000" dirty="0"/>
              <a:t>: The director of marketing and your manager.</a:t>
            </a:r>
          </a:p>
          <a:p>
            <a:pPr marL="342900" indent="-342900" algn="just">
              <a:buFont typeface="+mj-lt"/>
              <a:buAutoNum type="arabicPeriod"/>
            </a:pPr>
            <a:r>
              <a:rPr lang="en-US" sz="2000" b="1" dirty="0" err="1"/>
              <a:t>Cyclistic</a:t>
            </a:r>
            <a:r>
              <a:rPr lang="en-US" sz="2000" b="1" dirty="0"/>
              <a:t> marketing analytics team</a:t>
            </a:r>
            <a:r>
              <a:rPr lang="en-US" sz="2000" dirty="0"/>
              <a:t>: A team of data analysts who are responsible for collecting, analyzing, and reporting data that helps guide </a:t>
            </a:r>
            <a:r>
              <a:rPr lang="en-US" sz="2000" dirty="0" err="1"/>
              <a:t>Cyclistic</a:t>
            </a:r>
            <a:r>
              <a:rPr lang="en-US" sz="2000" dirty="0"/>
              <a:t> marketing strategy. </a:t>
            </a:r>
          </a:p>
          <a:p>
            <a:pPr marL="342900" indent="-342900" algn="just">
              <a:buFont typeface="+mj-lt"/>
              <a:buAutoNum type="arabicPeriod"/>
            </a:pPr>
            <a:r>
              <a:rPr lang="en-US" sz="2000" b="1" dirty="0" err="1"/>
              <a:t>Cyclistic</a:t>
            </a:r>
            <a:r>
              <a:rPr lang="en-US" sz="2000" b="1" dirty="0"/>
              <a:t> executive team</a:t>
            </a:r>
            <a:r>
              <a:rPr lang="en-US" sz="2000" dirty="0"/>
              <a:t>: The notoriously detail-oriented executive team will decide whether to approve the recommended marketing program.</a:t>
            </a: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ASK</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360734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normAutofit/>
          </a:bodyPr>
          <a:lstStyle/>
          <a:p>
            <a:r>
              <a:rPr lang="en-US" dirty="0"/>
              <a:t>Business </a:t>
            </a:r>
            <a:r>
              <a:rPr lang="en-ID" b="1" i="0" dirty="0">
                <a:effectLst/>
                <a:latin typeface="-apple-system"/>
              </a:rPr>
              <a:t>Objectives</a:t>
            </a:r>
            <a:endParaRPr lang="en-US" dirty="0"/>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558012" y="461018"/>
            <a:ext cx="4707842" cy="2840447"/>
          </a:xfrm>
        </p:spPr>
        <p:txBody>
          <a:bodyPr>
            <a:noAutofit/>
          </a:bodyPr>
          <a:lstStyle/>
          <a:p>
            <a:pPr marL="457200" indent="-457200" algn="just">
              <a:buFont typeface="+mj-lt"/>
              <a:buAutoNum type="arabicPeriod"/>
            </a:pPr>
            <a:r>
              <a:rPr lang="en-US" sz="2400" dirty="0"/>
              <a:t>How do annual members and casual riders use </a:t>
            </a:r>
            <a:r>
              <a:rPr lang="en-US" sz="2400" dirty="0" err="1"/>
              <a:t>Cyclistic</a:t>
            </a:r>
            <a:r>
              <a:rPr lang="en-US" sz="2400" dirty="0"/>
              <a:t> bikes differently? </a:t>
            </a:r>
          </a:p>
          <a:p>
            <a:pPr marL="457200" indent="-457200" algn="just">
              <a:buFont typeface="+mj-lt"/>
              <a:buAutoNum type="arabicPeriod"/>
            </a:pPr>
            <a:r>
              <a:rPr lang="en-US" sz="2400" dirty="0"/>
              <a:t>Why would casual riders buy </a:t>
            </a:r>
            <a:r>
              <a:rPr lang="en-US" sz="2400" dirty="0" err="1"/>
              <a:t>Cyclistic</a:t>
            </a:r>
            <a:r>
              <a:rPr lang="en-US" sz="2400" dirty="0"/>
              <a:t> annual memberships? </a:t>
            </a:r>
          </a:p>
          <a:p>
            <a:pPr marL="457200" indent="-457200" algn="just">
              <a:buFont typeface="+mj-lt"/>
              <a:buAutoNum type="arabicPeriod"/>
            </a:pPr>
            <a:r>
              <a:rPr lang="en-US" sz="2400" dirty="0"/>
              <a:t>How can </a:t>
            </a:r>
            <a:r>
              <a:rPr lang="en-US" sz="2400" dirty="0" err="1"/>
              <a:t>Cyclistic</a:t>
            </a:r>
            <a:r>
              <a:rPr lang="en-US" sz="2400" dirty="0"/>
              <a:t> use digital media to influence casual riders to become members?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ASK</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Tree>
    <p:extLst>
      <p:ext uri="{BB962C8B-B14F-4D97-AF65-F5344CB8AC3E}">
        <p14:creationId xmlns:p14="http://schemas.microsoft.com/office/powerpoint/2010/main" val="184795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normAutofit/>
          </a:bodyPr>
          <a:lstStyle/>
          <a:p>
            <a:pPr algn="l"/>
            <a:r>
              <a:rPr lang="en-ID" b="1" i="0" dirty="0">
                <a:effectLst/>
                <a:latin typeface="-apple-system"/>
              </a:rPr>
              <a:t>Deliverables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59298" y="2195495"/>
            <a:ext cx="5288963" cy="3922989"/>
          </a:xfrm>
        </p:spPr>
        <p:txBody>
          <a:bodyPr>
            <a:noAutofit/>
          </a:bodyPr>
          <a:lstStyle/>
          <a:p>
            <a:pPr marL="342900" indent="-342900" algn="just">
              <a:buFont typeface="+mj-lt"/>
              <a:buAutoNum type="arabicPeriod"/>
            </a:pPr>
            <a:r>
              <a:rPr lang="en-US" sz="2400" dirty="0"/>
              <a:t>A clear statement of the business task </a:t>
            </a:r>
          </a:p>
          <a:p>
            <a:pPr marL="342900" indent="-342900" algn="just">
              <a:buFont typeface="+mj-lt"/>
              <a:buAutoNum type="arabicPeriod"/>
            </a:pPr>
            <a:r>
              <a:rPr lang="en-US" sz="2400" dirty="0"/>
              <a:t>A description of all data sources used </a:t>
            </a:r>
          </a:p>
          <a:p>
            <a:pPr marL="342900" indent="-342900" algn="just">
              <a:buFont typeface="+mj-lt"/>
              <a:buAutoNum type="arabicPeriod"/>
            </a:pPr>
            <a:r>
              <a:rPr lang="en-US" sz="2400" dirty="0"/>
              <a:t>Documentation of any cleaning or manipulation of data </a:t>
            </a:r>
          </a:p>
          <a:p>
            <a:pPr marL="342900" indent="-342900" algn="just">
              <a:buFont typeface="+mj-lt"/>
              <a:buAutoNum type="arabicPeriod"/>
            </a:pPr>
            <a:r>
              <a:rPr lang="en-US" sz="2400" dirty="0"/>
              <a:t>A summary of analysis </a:t>
            </a:r>
          </a:p>
          <a:p>
            <a:pPr marL="342900" indent="-342900" algn="just">
              <a:buFont typeface="+mj-lt"/>
              <a:buAutoNum type="arabicPeriod"/>
            </a:pPr>
            <a:r>
              <a:rPr lang="en-US" sz="2400" dirty="0"/>
              <a:t>Supporting visualizations and key findings </a:t>
            </a:r>
          </a:p>
          <a:p>
            <a:pPr marL="342900" indent="-342900" algn="just">
              <a:buFont typeface="+mj-lt"/>
              <a:buAutoNum type="arabicPeriod"/>
            </a:pPr>
            <a:r>
              <a:rPr lang="en-US" sz="2400" dirty="0"/>
              <a:t>Top three recommendations based on your analysis</a:t>
            </a:r>
            <a:endParaRPr lang="en-US" sz="2000" dirty="0"/>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ASK</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8</a:t>
            </a:fld>
            <a:endParaRPr lang="en-US" dirty="0"/>
          </a:p>
        </p:txBody>
      </p:sp>
    </p:spTree>
    <p:extLst>
      <p:ext uri="{BB962C8B-B14F-4D97-AF65-F5344CB8AC3E}">
        <p14:creationId xmlns:p14="http://schemas.microsoft.com/office/powerpoint/2010/main" val="4141721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3609474" y="918484"/>
            <a:ext cx="5111015" cy="4253535"/>
          </a:xfrm>
        </p:spPr>
        <p:txBody>
          <a:bodyPr>
            <a:noAutofit/>
          </a:bodyPr>
          <a:lstStyle/>
          <a:p>
            <a:r>
              <a:rPr lang="en-US" sz="6600" dirty="0"/>
              <a:t>Prepare</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PREPARE</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Lorem ipsum dolor sit amet, consectetuer adipiscing elit</a:t>
            </a:r>
          </a:p>
        </p:txBody>
      </p:sp>
    </p:spTree>
    <p:extLst>
      <p:ext uri="{BB962C8B-B14F-4D97-AF65-F5344CB8AC3E}">
        <p14:creationId xmlns:p14="http://schemas.microsoft.com/office/powerpoint/2010/main" val="188429456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287</TotalTime>
  <Words>3636</Words>
  <Application>Microsoft Office PowerPoint</Application>
  <PresentationFormat>Widescreen</PresentationFormat>
  <Paragraphs>319</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-apple-system</vt:lpstr>
      <vt:lpstr>Arial</vt:lpstr>
      <vt:lpstr>Calibri</vt:lpstr>
      <vt:lpstr>Franklin Gothic Book</vt:lpstr>
      <vt:lpstr>Franklin Gothic Book (Body)</vt:lpstr>
      <vt:lpstr>Gill Sans MT</vt:lpstr>
      <vt:lpstr>Office Theme</vt:lpstr>
      <vt:lpstr>Bike-Share Navigate Speedy Success Capstone Project</vt:lpstr>
      <vt:lpstr>CONTENT: 1. ASK II. PREPARE III. PROCESS IV. ANALYZE V. SHARE VI. ACTION VII. PICTURE DOCUMENTATION </vt:lpstr>
      <vt:lpstr>ASK</vt:lpstr>
      <vt:lpstr>Background</vt:lpstr>
      <vt:lpstr>Business Task</vt:lpstr>
      <vt:lpstr>Key Stakeholders</vt:lpstr>
      <vt:lpstr>Business Objectives</vt:lpstr>
      <vt:lpstr>Deliverables</vt:lpstr>
      <vt:lpstr>Prepare</vt:lpstr>
      <vt:lpstr>Deliverables</vt:lpstr>
      <vt:lpstr>Is Data ROCCC?</vt:lpstr>
      <vt:lpstr>Data Selection For Use</vt:lpstr>
      <vt:lpstr>PROCESS IN R</vt:lpstr>
      <vt:lpstr>Install Packages and Insert Library</vt:lpstr>
      <vt:lpstr>Import Data</vt:lpstr>
      <vt:lpstr>Make Column and Data Frame</vt:lpstr>
      <vt:lpstr>Cleaning Data</vt:lpstr>
      <vt:lpstr>Add Column</vt:lpstr>
      <vt:lpstr>Change Data Type</vt:lpstr>
      <vt:lpstr>ANALYZE</vt:lpstr>
      <vt:lpstr>Descriptive Analysis of Ride Length and weekday</vt:lpstr>
      <vt:lpstr>SHARE</vt:lpstr>
      <vt:lpstr>Plot 1: The number of Rides vs. Weekday</vt:lpstr>
      <vt:lpstr>Plot 2: Ride Length per Day per Rider Type</vt:lpstr>
      <vt:lpstr>Plot 3: The Number of Rides per Day per Rides For Every Rider Types</vt:lpstr>
      <vt:lpstr>Plot 4: Average of Ride Lenght Min</vt:lpstr>
      <vt:lpstr>Plot 5: Overall Rider Count Based on Rider Types</vt:lpstr>
      <vt:lpstr>Plot 6: The Number of Rides by Weekday and Rider Types and Season</vt:lpstr>
      <vt:lpstr>Plot 7: Ride Lenght by Weekday and Rider Type and Season</vt:lpstr>
      <vt:lpstr>Plot 8: The Number of Rides Along the Whole Year</vt:lpstr>
      <vt:lpstr>ACTION</vt:lpstr>
      <vt:lpstr>Trends Identified</vt:lpstr>
      <vt:lpstr>Relationship Between Trends with Cyclistic Marketing Strategy</vt:lpstr>
      <vt:lpstr>PICTURE DOCUMENTATION</vt:lpstr>
      <vt:lpstr>PICTURE DOCUMENTATION</vt:lpstr>
      <vt:lpstr>PICTURE DOCUMENTATION</vt:lpstr>
      <vt:lpstr>PICTURE DOCUMENTATION</vt:lpstr>
      <vt:lpstr>PICTURE DOCUMENTATION</vt:lpstr>
      <vt:lpstr>PICTURE DOCUMENTATION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Bike-Share Navigate Speedy Success</dc:title>
  <dc:creator>anggi ferdian saputra</dc:creator>
  <cp:lastModifiedBy>anggi ferdian saputra</cp:lastModifiedBy>
  <cp:revision>24</cp:revision>
  <dcterms:created xsi:type="dcterms:W3CDTF">2022-10-13T13:56:51Z</dcterms:created>
  <dcterms:modified xsi:type="dcterms:W3CDTF">2022-10-14T01:03:34Z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